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0FP2O3DkI6sBYT7g+G+/mqGnd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E:\Documents\Scouts%202\Outdoor%20Ethics\Training%20Courses\OE%20PowerPoints\Visitor%20Usag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Millions of Visits per Year by Agency</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Sheet1!$A$4</c:f>
              <c:strCache>
                <c:ptCount val="1"/>
                <c:pt idx="0">
                  <c:v>US Forest Service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Sheet1!$B$3:$J$3</c:f>
              <c:numCache>
                <c:formatCode>General</c:formatCode>
                <c:ptCount val="9"/>
                <c:pt idx="0">
                  <c:v>1950</c:v>
                </c:pt>
                <c:pt idx="1">
                  <c:v>1960</c:v>
                </c:pt>
                <c:pt idx="2">
                  <c:v>1970</c:v>
                </c:pt>
                <c:pt idx="3">
                  <c:v>1980</c:v>
                </c:pt>
                <c:pt idx="4">
                  <c:v>1990</c:v>
                </c:pt>
                <c:pt idx="5">
                  <c:v>2000</c:v>
                </c:pt>
                <c:pt idx="6">
                  <c:v>2010</c:v>
                </c:pt>
                <c:pt idx="7">
                  <c:v>2020</c:v>
                </c:pt>
                <c:pt idx="8">
                  <c:v>2024</c:v>
                </c:pt>
              </c:numCache>
            </c:numRef>
          </c:cat>
          <c:val>
            <c:numRef>
              <c:f>Sheet1!$B$4:$J$4</c:f>
              <c:numCache>
                <c:formatCode>General</c:formatCode>
                <c:ptCount val="9"/>
                <c:pt idx="0">
                  <c:v>27</c:v>
                </c:pt>
                <c:pt idx="6">
                  <c:v>144.5</c:v>
                </c:pt>
                <c:pt idx="7">
                  <c:v>168</c:v>
                </c:pt>
                <c:pt idx="8">
                  <c:v>148</c:v>
                </c:pt>
              </c:numCache>
            </c:numRef>
          </c:val>
          <c:smooth val="0"/>
          <c:extLst>
            <c:ext xmlns:c16="http://schemas.microsoft.com/office/drawing/2014/chart" uri="{C3380CC4-5D6E-409C-BE32-E72D297353CC}">
              <c16:uniqueId val="{00000000-CE0D-4AC7-98E4-C8ECFC36CE43}"/>
            </c:ext>
          </c:extLst>
        </c:ser>
        <c:ser>
          <c:idx val="1"/>
          <c:order val="1"/>
          <c:tx>
            <c:strRef>
              <c:f>Sheet1!$A$5</c:f>
              <c:strCache>
                <c:ptCount val="1"/>
                <c:pt idx="0">
                  <c:v>Bureau of Land Management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Sheet1!$B$3:$J$3</c:f>
              <c:numCache>
                <c:formatCode>General</c:formatCode>
                <c:ptCount val="9"/>
                <c:pt idx="0">
                  <c:v>1950</c:v>
                </c:pt>
                <c:pt idx="1">
                  <c:v>1960</c:v>
                </c:pt>
                <c:pt idx="2">
                  <c:v>1970</c:v>
                </c:pt>
                <c:pt idx="3">
                  <c:v>1980</c:v>
                </c:pt>
                <c:pt idx="4">
                  <c:v>1990</c:v>
                </c:pt>
                <c:pt idx="5">
                  <c:v>2000</c:v>
                </c:pt>
                <c:pt idx="6">
                  <c:v>2010</c:v>
                </c:pt>
                <c:pt idx="7">
                  <c:v>2020</c:v>
                </c:pt>
                <c:pt idx="8">
                  <c:v>2024</c:v>
                </c:pt>
              </c:numCache>
            </c:numRef>
          </c:cat>
          <c:val>
            <c:numRef>
              <c:f>Sheet1!$B$5:$J$5</c:f>
              <c:numCache>
                <c:formatCode>General</c:formatCode>
                <c:ptCount val="9"/>
                <c:pt idx="4">
                  <c:v>60.9</c:v>
                </c:pt>
                <c:pt idx="5">
                  <c:v>51.5</c:v>
                </c:pt>
                <c:pt idx="6">
                  <c:v>66.5</c:v>
                </c:pt>
                <c:pt idx="7">
                  <c:v>68.900000000000006</c:v>
                </c:pt>
                <c:pt idx="8">
                  <c:v>61.7</c:v>
                </c:pt>
              </c:numCache>
            </c:numRef>
          </c:val>
          <c:smooth val="0"/>
          <c:extLst>
            <c:ext xmlns:c16="http://schemas.microsoft.com/office/drawing/2014/chart" uri="{C3380CC4-5D6E-409C-BE32-E72D297353CC}">
              <c16:uniqueId val="{00000001-CE0D-4AC7-98E4-C8ECFC36CE43}"/>
            </c:ext>
          </c:extLst>
        </c:ser>
        <c:ser>
          <c:idx val="2"/>
          <c:order val="2"/>
          <c:tx>
            <c:strRef>
              <c:f>Sheet1!$A$6</c:f>
              <c:strCache>
                <c:ptCount val="1"/>
                <c:pt idx="0">
                  <c:v>US Fish and Wildlife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Sheet1!$B$3:$J$3</c:f>
              <c:numCache>
                <c:formatCode>General</c:formatCode>
                <c:ptCount val="9"/>
                <c:pt idx="0">
                  <c:v>1950</c:v>
                </c:pt>
                <c:pt idx="1">
                  <c:v>1960</c:v>
                </c:pt>
                <c:pt idx="2">
                  <c:v>1970</c:v>
                </c:pt>
                <c:pt idx="3">
                  <c:v>1980</c:v>
                </c:pt>
                <c:pt idx="4">
                  <c:v>1990</c:v>
                </c:pt>
                <c:pt idx="5">
                  <c:v>2000</c:v>
                </c:pt>
                <c:pt idx="6">
                  <c:v>2010</c:v>
                </c:pt>
                <c:pt idx="7">
                  <c:v>2020</c:v>
                </c:pt>
                <c:pt idx="8">
                  <c:v>2024</c:v>
                </c:pt>
              </c:numCache>
            </c:numRef>
          </c:cat>
          <c:val>
            <c:numRef>
              <c:f>Sheet1!$B$6:$J$6</c:f>
              <c:numCache>
                <c:formatCode>General</c:formatCode>
                <c:ptCount val="9"/>
                <c:pt idx="4">
                  <c:v>108.7</c:v>
                </c:pt>
                <c:pt idx="5">
                  <c:v>82</c:v>
                </c:pt>
                <c:pt idx="6">
                  <c:v>89.6</c:v>
                </c:pt>
                <c:pt idx="7">
                  <c:v>59.7</c:v>
                </c:pt>
                <c:pt idx="8">
                  <c:v>47</c:v>
                </c:pt>
              </c:numCache>
            </c:numRef>
          </c:val>
          <c:smooth val="0"/>
          <c:extLst>
            <c:ext xmlns:c16="http://schemas.microsoft.com/office/drawing/2014/chart" uri="{C3380CC4-5D6E-409C-BE32-E72D297353CC}">
              <c16:uniqueId val="{00000002-CE0D-4AC7-98E4-C8ECFC36CE43}"/>
            </c:ext>
          </c:extLst>
        </c:ser>
        <c:ser>
          <c:idx val="3"/>
          <c:order val="3"/>
          <c:tx>
            <c:strRef>
              <c:f>Sheet1!$A$7</c:f>
              <c:strCache>
                <c:ptCount val="1"/>
                <c:pt idx="0">
                  <c:v>National Park Service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Sheet1!$B$3:$J$3</c:f>
              <c:numCache>
                <c:formatCode>General</c:formatCode>
                <c:ptCount val="9"/>
                <c:pt idx="0">
                  <c:v>1950</c:v>
                </c:pt>
                <c:pt idx="1">
                  <c:v>1960</c:v>
                </c:pt>
                <c:pt idx="2">
                  <c:v>1970</c:v>
                </c:pt>
                <c:pt idx="3">
                  <c:v>1980</c:v>
                </c:pt>
                <c:pt idx="4">
                  <c:v>1990</c:v>
                </c:pt>
                <c:pt idx="5">
                  <c:v>2000</c:v>
                </c:pt>
                <c:pt idx="6">
                  <c:v>2010</c:v>
                </c:pt>
                <c:pt idx="7">
                  <c:v>2020</c:v>
                </c:pt>
                <c:pt idx="8">
                  <c:v>2024</c:v>
                </c:pt>
              </c:numCache>
            </c:numRef>
          </c:cat>
          <c:val>
            <c:numRef>
              <c:f>Sheet1!$B$7:$J$7</c:f>
              <c:numCache>
                <c:formatCode>General</c:formatCode>
                <c:ptCount val="9"/>
                <c:pt idx="0">
                  <c:v>33</c:v>
                </c:pt>
                <c:pt idx="3">
                  <c:v>220.4</c:v>
                </c:pt>
                <c:pt idx="4">
                  <c:v>255.6</c:v>
                </c:pt>
                <c:pt idx="5">
                  <c:v>285.89999999999998</c:v>
                </c:pt>
                <c:pt idx="6">
                  <c:v>281.3</c:v>
                </c:pt>
                <c:pt idx="7">
                  <c:v>237.1</c:v>
                </c:pt>
                <c:pt idx="8">
                  <c:v>331</c:v>
                </c:pt>
              </c:numCache>
            </c:numRef>
          </c:val>
          <c:smooth val="0"/>
          <c:extLst>
            <c:ext xmlns:c16="http://schemas.microsoft.com/office/drawing/2014/chart" uri="{C3380CC4-5D6E-409C-BE32-E72D297353CC}">
              <c16:uniqueId val="{00000003-CE0D-4AC7-98E4-C8ECFC36CE43}"/>
            </c:ext>
          </c:extLst>
        </c:ser>
        <c:ser>
          <c:idx val="4"/>
          <c:order val="4"/>
          <c:tx>
            <c:strRef>
              <c:f>Sheet1!$A$8</c:f>
              <c:strCache>
                <c:ptCount val="1"/>
                <c:pt idx="0">
                  <c:v>US Army Corps of Engineers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Sheet1!$B$3:$J$3</c:f>
              <c:numCache>
                <c:formatCode>General</c:formatCode>
                <c:ptCount val="9"/>
                <c:pt idx="0">
                  <c:v>1950</c:v>
                </c:pt>
                <c:pt idx="1">
                  <c:v>1960</c:v>
                </c:pt>
                <c:pt idx="2">
                  <c:v>1970</c:v>
                </c:pt>
                <c:pt idx="3">
                  <c:v>1980</c:v>
                </c:pt>
                <c:pt idx="4">
                  <c:v>1990</c:v>
                </c:pt>
                <c:pt idx="5">
                  <c:v>2000</c:v>
                </c:pt>
                <c:pt idx="6">
                  <c:v>2010</c:v>
                </c:pt>
                <c:pt idx="7">
                  <c:v>2020</c:v>
                </c:pt>
                <c:pt idx="8">
                  <c:v>2024</c:v>
                </c:pt>
              </c:numCache>
            </c:numRef>
          </c:cat>
          <c:val>
            <c:numRef>
              <c:f>Sheet1!$B$8:$J$8</c:f>
              <c:numCache>
                <c:formatCode>General</c:formatCode>
                <c:ptCount val="9"/>
                <c:pt idx="7">
                  <c:v>255.8</c:v>
                </c:pt>
                <c:pt idx="8">
                  <c:v>353</c:v>
                </c:pt>
              </c:numCache>
            </c:numRef>
          </c:val>
          <c:smooth val="0"/>
          <c:extLst>
            <c:ext xmlns:c16="http://schemas.microsoft.com/office/drawing/2014/chart" uri="{C3380CC4-5D6E-409C-BE32-E72D297353CC}">
              <c16:uniqueId val="{00000004-CE0D-4AC7-98E4-C8ECFC36CE43}"/>
            </c:ext>
          </c:extLst>
        </c:ser>
        <c:ser>
          <c:idx val="5"/>
          <c:order val="5"/>
          <c:tx>
            <c:strRef>
              <c:f>Sheet1!#REF!</c:f>
              <c:strCache>
                <c:ptCount val="1"/>
                <c:pt idx="0">
                  <c:v>#REF!</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Sheet1!$B$3:$J$3</c:f>
              <c:numCache>
                <c:formatCode>General</c:formatCode>
                <c:ptCount val="9"/>
                <c:pt idx="0">
                  <c:v>1950</c:v>
                </c:pt>
                <c:pt idx="1">
                  <c:v>1960</c:v>
                </c:pt>
                <c:pt idx="2">
                  <c:v>1970</c:v>
                </c:pt>
                <c:pt idx="3">
                  <c:v>1980</c:v>
                </c:pt>
                <c:pt idx="4">
                  <c:v>1990</c:v>
                </c:pt>
                <c:pt idx="5">
                  <c:v>2000</c:v>
                </c:pt>
                <c:pt idx="6">
                  <c:v>2010</c:v>
                </c:pt>
                <c:pt idx="7">
                  <c:v>2020</c:v>
                </c:pt>
                <c:pt idx="8">
                  <c:v>2024</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5-CE0D-4AC7-98E4-C8ECFC36CE43}"/>
            </c:ext>
          </c:extLst>
        </c:ser>
        <c:ser>
          <c:idx val="6"/>
          <c:order val="6"/>
          <c:tx>
            <c:strRef>
              <c:f>Sheet1!#REF!</c:f>
              <c:strCache>
                <c:ptCount val="1"/>
                <c:pt idx="0">
                  <c:v>#REF!</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Sheet1!$B$3:$J$3</c:f>
              <c:numCache>
                <c:formatCode>General</c:formatCode>
                <c:ptCount val="9"/>
                <c:pt idx="0">
                  <c:v>1950</c:v>
                </c:pt>
                <c:pt idx="1">
                  <c:v>1960</c:v>
                </c:pt>
                <c:pt idx="2">
                  <c:v>1970</c:v>
                </c:pt>
                <c:pt idx="3">
                  <c:v>1980</c:v>
                </c:pt>
                <c:pt idx="4">
                  <c:v>1990</c:v>
                </c:pt>
                <c:pt idx="5">
                  <c:v>2000</c:v>
                </c:pt>
                <c:pt idx="6">
                  <c:v>2010</c:v>
                </c:pt>
                <c:pt idx="7">
                  <c:v>2020</c:v>
                </c:pt>
                <c:pt idx="8">
                  <c:v>2024</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6-CE0D-4AC7-98E4-C8ECFC36CE43}"/>
            </c:ext>
          </c:extLst>
        </c:ser>
        <c:dLbls>
          <c:showLegendKey val="0"/>
          <c:showVal val="0"/>
          <c:showCatName val="0"/>
          <c:showSerName val="0"/>
          <c:showPercent val="0"/>
          <c:showBubbleSize val="0"/>
        </c:dLbls>
        <c:marker val="1"/>
        <c:smooth val="0"/>
        <c:axId val="1729487776"/>
        <c:axId val="1729486816"/>
      </c:lineChart>
      <c:catAx>
        <c:axId val="172948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29486816"/>
        <c:crosses val="autoZero"/>
        <c:auto val="1"/>
        <c:lblAlgn val="ctr"/>
        <c:lblOffset val="100"/>
        <c:noMultiLvlLbl val="0"/>
      </c:catAx>
      <c:valAx>
        <c:axId val="172948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29487776"/>
        <c:crosses val="autoZero"/>
        <c:crossBetween val="between"/>
      </c:valAx>
      <c:spPr>
        <a:noFill/>
        <a:ln>
          <a:noFill/>
        </a:ln>
        <a:effectLst/>
      </c:spPr>
    </c:plotArea>
    <c:legend>
      <c:legendPos val="b"/>
      <c:legendEntry>
        <c:idx val="5"/>
        <c:delete val="1"/>
      </c:legendEntry>
      <c:legendEntry>
        <c:idx val="6"/>
        <c:delete val="1"/>
      </c:legendEntry>
      <c:layout>
        <c:manualLayout>
          <c:xMode val="edge"/>
          <c:yMode val="edge"/>
          <c:x val="4.0253718285214353E-2"/>
          <c:y val="0.81089152740398618"/>
          <c:w val="0.91486293379994166"/>
          <c:h val="0.163426043788187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1" Type="http://schemas.openxmlformats.org/officeDocument/2006/relationships/hyperlink" Target="https://www.fws.gov/program/national-survey-fishing-hunting-and-wildlife-associated-recreation-fhwar#:~:text=Our%20Services,%2C%20sex%2C%20and%20other%20demographics." TargetMode="External"/><Relationship Id="rId10" Type="http://schemas.openxmlformats.org/officeDocument/2006/relationships/hyperlink" Target="https://www.fws.gov/program/national-survey-fishing-hunting-and-wildlife-associated-recreation-fhwar#:~:text=Our%20Services,%2C%20sex%2C%20and%20other%20demographics." TargetMode="External"/><Relationship Id="rId13" Type="http://schemas.openxmlformats.org/officeDocument/2006/relationships/hyperlink" Target="https://www.blm.gov/sites/blm.gov/files/docs/2021-08/PublicLandStatistics2020.pdf" TargetMode="External"/><Relationship Id="rId12" Type="http://schemas.openxmlformats.org/officeDocument/2006/relationships/hyperlink" Target="https://www.blm.gov/sites/blm.gov/files/docs/2021-08/PublicLandStatistics2020.pdf" TargetMode="External"/><Relationship Id="rId1" Type="http://schemas.openxmlformats.org/officeDocument/2006/relationships/notesMaster" Target="../notesMasters/notesMaster1.xml"/><Relationship Id="rId2" Type="http://schemas.openxmlformats.org/officeDocument/2006/relationships/hyperlink" Target="https://www.fs.usda.gov/sites/default/files/2020-National-Visitor-Use-Monitoring-Summary-Report.pdf" TargetMode="External"/><Relationship Id="rId3" Type="http://schemas.openxmlformats.org/officeDocument/2006/relationships/hyperlink" Target="https://www.fs.usda.gov/about-agency/nvum" TargetMode="External"/><Relationship Id="rId4" Type="http://schemas.openxmlformats.org/officeDocument/2006/relationships/hyperlink" Target="https://www.nps.gov/subjects/socialscience/visitor-use-statistics-dashboard.htm" TargetMode="External"/><Relationship Id="rId9" Type="http://schemas.openxmlformats.org/officeDocument/2006/relationships/hyperlink" Target="https://www.performance.gov/cx/dashboard/actionplans/2020/2020-hisp-action-plan-doi-fws.pdf" TargetMode="External"/><Relationship Id="rId15" Type="http://schemas.openxmlformats.org/officeDocument/2006/relationships/hyperlink" Target="https://archive.org/details/publiclandstatis1989unit/page/n1/mode/2up" TargetMode="External"/><Relationship Id="rId14" Type="http://schemas.openxmlformats.org/officeDocument/2006/relationships/hyperlink" Target="https://www.blm.gov/sites/blm.gov/files/pls10.pdf" TargetMode="External"/><Relationship Id="rId16" Type="http://schemas.openxmlformats.org/officeDocument/2006/relationships/hyperlink" Target="https://archive.org/details/publiclandstatis1989unit/page/n1/mode/2up" TargetMode="External"/><Relationship Id="rId5" Type="http://schemas.openxmlformats.org/officeDocument/2006/relationships/hyperlink" Target="https://www.nps.gov/subjects/socialscience/visitor-use-statistics-dashboard.htm" TargetMode="External"/><Relationship Id="rId6" Type="http://schemas.openxmlformats.org/officeDocument/2006/relationships/hyperlink" Target="https://www.fws.gov/sites/default/files/documents/Final_2022-National-Survey_101223-accessible-single-page.pdf" TargetMode="External"/><Relationship Id="rId7" Type="http://schemas.openxmlformats.org/officeDocument/2006/relationships/hyperlink" Target="https://www.fws.gov/sites/default/files/documents/Final_2022-National-Survey_101223-accessible-single-page.pdf" TargetMode="External"/><Relationship Id="rId8" Type="http://schemas.openxmlformats.org/officeDocument/2006/relationships/hyperlink" Target="https://www.performance.gov/cx/dashboard/actionplans/2020/2020-hisp-action-plan-doi-fws.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Most Scouting takes place in the Frontcountry.</a:t>
            </a:r>
            <a:endParaRPr/>
          </a:p>
        </p:txBody>
      </p:sp>
      <p:sp>
        <p:nvSpPr>
          <p:cNvPr id="205" name="Google Shape;20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Don’t dwell on this slide.  The key points are:</a:t>
            </a:r>
            <a:endParaRPr/>
          </a:p>
          <a:p>
            <a:pPr indent="-317500" lvl="0" marL="457200" rtl="0" algn="l">
              <a:lnSpc>
                <a:spcPct val="100000"/>
              </a:lnSpc>
              <a:spcBef>
                <a:spcPts val="0"/>
              </a:spcBef>
              <a:spcAft>
                <a:spcPts val="0"/>
              </a:spcAft>
              <a:buSzPts val="1400"/>
              <a:buChar char="-"/>
            </a:pPr>
            <a:r>
              <a:rPr lang="en-US"/>
              <a:t>You may come across various older logos for Leave No Trace - they have changed many times over the years.  Please use only the latest logo on all your presentations and course promotion materials (flyers and web info).</a:t>
            </a:r>
            <a:endParaRPr/>
          </a:p>
          <a:p>
            <a:pPr indent="-317500" lvl="0" marL="457200" rtl="0" algn="l">
              <a:lnSpc>
                <a:spcPct val="100000"/>
              </a:lnSpc>
              <a:spcBef>
                <a:spcPts val="0"/>
              </a:spcBef>
              <a:spcAft>
                <a:spcPts val="0"/>
              </a:spcAft>
              <a:buSzPts val="1400"/>
              <a:buChar char="-"/>
            </a:pPr>
            <a:r>
              <a:rPr lang="en-US"/>
              <a:t>The Leave No Trace logo and principles are copyrighted and use of the logo is restricted.  For example, you can’t put it on patches, on your business cards, on your website, …  Check the Leave No Trace Brand Guidelines for authorized uses.</a:t>
            </a:r>
            <a:endParaRPr/>
          </a:p>
        </p:txBody>
      </p:sp>
      <p:sp>
        <p:nvSpPr>
          <p:cNvPr id="216" name="Google Shape;21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sng" strike="noStrike">
                <a:solidFill>
                  <a:srgbClr val="0563C1"/>
                </a:solidFill>
                <a:latin typeface="Calibri"/>
                <a:ea typeface="Calibri"/>
                <a:cs typeface="Calibri"/>
                <a:sym typeface="Calibri"/>
                <a:hlinkClick r:id="rId2">
                  <a:extLst>
                    <a:ext uri="{A12FA001-AC4F-418D-AE19-62706E023703}">
                      <ahyp:hlinkClr val="tx"/>
                    </a:ext>
                  </a:extLst>
                </a:hlinkClick>
              </a:rPr>
              <a:t>https://www.fs.usda.gov/sites/default/files/2020-National-Visitor-Use-Monitoring-Summary-Report.pdf</a:t>
            </a:r>
            <a:r>
              <a:rPr lang="en-US" sz="2800"/>
              <a:t> </a:t>
            </a:r>
            <a:r>
              <a:rPr b="0" i="0" lang="en-US" sz="1800" u="sng" strike="noStrike">
                <a:solidFill>
                  <a:srgbClr val="0563C1"/>
                </a:solidFill>
                <a:latin typeface="Calibri"/>
                <a:ea typeface="Calibri"/>
                <a:cs typeface="Calibri"/>
                <a:sym typeface="Calibri"/>
                <a:hlinkClick r:id="rId3">
                  <a:extLst>
                    <a:ext uri="{A12FA001-AC4F-418D-AE19-62706E023703}">
                      <ahyp:hlinkClr val="tx"/>
                    </a:ext>
                  </a:extLst>
                </a:hlinkClick>
              </a:rPr>
              <a:t>https://www.fs.usda.gov/about-agency/nvum</a:t>
            </a:r>
            <a:r>
              <a:rPr lang="en-US" sz="2800"/>
              <a:t> </a:t>
            </a:r>
            <a:endParaRPr/>
          </a:p>
          <a:p>
            <a:pPr indent="0" lvl="0" marL="0" rtl="0" algn="l">
              <a:lnSpc>
                <a:spcPct val="100000"/>
              </a:lnSpc>
              <a:spcBef>
                <a:spcPts val="600"/>
              </a:spcBef>
              <a:spcAft>
                <a:spcPts val="0"/>
              </a:spcAft>
              <a:buSzPts val="1400"/>
              <a:buNone/>
            </a:pPr>
            <a:r>
              <a:t/>
            </a:r>
            <a:endParaRPr b="0" i="0" sz="2800" u="sng" strike="noStrike">
              <a:solidFill>
                <a:srgbClr val="0563C1"/>
              </a:solidFill>
              <a:latin typeface="Calibri"/>
              <a:ea typeface="Calibri"/>
              <a:cs typeface="Calibri"/>
              <a:sym typeface="Calibri"/>
              <a:hlinkClick r:id="rId4">
                <a:extLst>
                  <a:ext uri="{A12FA001-AC4F-418D-AE19-62706E023703}">
                    <ahyp:hlinkClr val="tx"/>
                  </a:ext>
                </a:extLst>
              </a:hlinkClick>
            </a:endParaRPr>
          </a:p>
          <a:p>
            <a:pPr indent="0" lvl="0" marL="0" rtl="0" algn="l">
              <a:lnSpc>
                <a:spcPct val="100000"/>
              </a:lnSpc>
              <a:spcBef>
                <a:spcPts val="600"/>
              </a:spcBef>
              <a:spcAft>
                <a:spcPts val="0"/>
              </a:spcAft>
              <a:buSzPts val="1400"/>
              <a:buNone/>
            </a:pPr>
            <a:r>
              <a:rPr b="0" i="0" lang="en-US" sz="1800" u="sng" strike="noStrike">
                <a:solidFill>
                  <a:srgbClr val="0563C1"/>
                </a:solidFill>
                <a:latin typeface="Calibri"/>
                <a:ea typeface="Calibri"/>
                <a:cs typeface="Calibri"/>
                <a:sym typeface="Calibri"/>
                <a:hlinkClick r:id="rId5">
                  <a:extLst>
                    <a:ext uri="{A12FA001-AC4F-418D-AE19-62706E023703}">
                      <ahyp:hlinkClr val="tx"/>
                    </a:ext>
                  </a:extLst>
                </a:hlinkClick>
              </a:rPr>
              <a:t>https://www.nps.gov/subjects/socialscience/visitor-use-statistics-dashboard.htm</a:t>
            </a:r>
            <a:r>
              <a:rPr lang="en-US" sz="2800"/>
              <a:t> </a:t>
            </a:r>
            <a:endParaRPr/>
          </a:p>
          <a:p>
            <a:pPr indent="0" lvl="0" marL="0" rtl="0" algn="l">
              <a:lnSpc>
                <a:spcPct val="100000"/>
              </a:lnSpc>
              <a:spcBef>
                <a:spcPts val="600"/>
              </a:spcBef>
              <a:spcAft>
                <a:spcPts val="0"/>
              </a:spcAft>
              <a:buSzPts val="1400"/>
              <a:buNone/>
            </a:pPr>
            <a:r>
              <a:t/>
            </a:r>
            <a:endParaRPr b="0" i="0" sz="2800" u="sng" strike="noStrike">
              <a:solidFill>
                <a:srgbClr val="0563C1"/>
              </a:solidFill>
              <a:latin typeface="Calibri"/>
              <a:ea typeface="Calibri"/>
              <a:cs typeface="Calibri"/>
              <a:sym typeface="Calibri"/>
              <a:hlinkClick r:id="rId6">
                <a:extLst>
                  <a:ext uri="{A12FA001-AC4F-418D-AE19-62706E023703}">
                    <ahyp:hlinkClr val="tx"/>
                  </a:ext>
                </a:extLst>
              </a:hlinkClick>
            </a:endParaRPr>
          </a:p>
          <a:p>
            <a:pPr indent="0" lvl="0" marL="0" rtl="0" algn="l">
              <a:lnSpc>
                <a:spcPct val="100000"/>
              </a:lnSpc>
              <a:spcBef>
                <a:spcPts val="600"/>
              </a:spcBef>
              <a:spcAft>
                <a:spcPts val="0"/>
              </a:spcAft>
              <a:buSzPts val="1400"/>
              <a:buNone/>
            </a:pPr>
            <a:r>
              <a:rPr b="0" i="0" lang="en-US" sz="1800" u="sng" strike="noStrike">
                <a:solidFill>
                  <a:srgbClr val="0563C1"/>
                </a:solidFill>
                <a:latin typeface="Calibri"/>
                <a:ea typeface="Calibri"/>
                <a:cs typeface="Calibri"/>
                <a:sym typeface="Calibri"/>
                <a:hlinkClick r:id="rId7">
                  <a:extLst>
                    <a:ext uri="{A12FA001-AC4F-418D-AE19-62706E023703}">
                      <ahyp:hlinkClr val="tx"/>
                    </a:ext>
                  </a:extLst>
                </a:hlinkClick>
              </a:rPr>
              <a:t>https://www.fws.gov/sites/default/files/documents/Final_2022-National-Survey_101223-accessible-single-page.pdf</a:t>
            </a:r>
            <a:r>
              <a:rPr lang="en-US" sz="2800"/>
              <a:t> </a:t>
            </a:r>
            <a:endParaRPr/>
          </a:p>
          <a:p>
            <a:pPr indent="0" lvl="0" marL="0" rtl="0" algn="l">
              <a:lnSpc>
                <a:spcPct val="100000"/>
              </a:lnSpc>
              <a:spcBef>
                <a:spcPts val="600"/>
              </a:spcBef>
              <a:spcAft>
                <a:spcPts val="0"/>
              </a:spcAft>
              <a:buSzPts val="1400"/>
              <a:buNone/>
            </a:pPr>
            <a:r>
              <a:t/>
            </a:r>
            <a:endParaRPr b="0" i="0" sz="2800" u="sng" strike="noStrike">
              <a:solidFill>
                <a:srgbClr val="0563C1"/>
              </a:solidFill>
              <a:latin typeface="Calibri"/>
              <a:ea typeface="Calibri"/>
              <a:cs typeface="Calibri"/>
              <a:sym typeface="Calibri"/>
              <a:hlinkClick r:id="rId8">
                <a:extLst>
                  <a:ext uri="{A12FA001-AC4F-418D-AE19-62706E023703}">
                    <ahyp:hlinkClr val="tx"/>
                  </a:ext>
                </a:extLst>
              </a:hlinkClick>
            </a:endParaRPr>
          </a:p>
          <a:p>
            <a:pPr indent="0" lvl="0" marL="0" rtl="0" algn="l">
              <a:lnSpc>
                <a:spcPct val="100000"/>
              </a:lnSpc>
              <a:spcBef>
                <a:spcPts val="600"/>
              </a:spcBef>
              <a:spcAft>
                <a:spcPts val="0"/>
              </a:spcAft>
              <a:buSzPts val="1400"/>
              <a:buNone/>
            </a:pPr>
            <a:r>
              <a:rPr b="0" i="0" lang="en-US" sz="1800" u="sng" strike="noStrike">
                <a:solidFill>
                  <a:srgbClr val="0563C1"/>
                </a:solidFill>
                <a:latin typeface="Calibri"/>
                <a:ea typeface="Calibri"/>
                <a:cs typeface="Calibri"/>
                <a:sym typeface="Calibri"/>
                <a:hlinkClick r:id="rId9">
                  <a:extLst>
                    <a:ext uri="{A12FA001-AC4F-418D-AE19-62706E023703}">
                      <ahyp:hlinkClr val="tx"/>
                    </a:ext>
                  </a:extLst>
                </a:hlinkClick>
              </a:rPr>
              <a:t>https://www.performance.gov/cx/dashboard/actionplans/2020/2020-hisp-action-plan-doi-fws.pdf</a:t>
            </a:r>
            <a:r>
              <a:rPr lang="en-US" sz="2800"/>
              <a:t> </a:t>
            </a:r>
            <a:endParaRPr/>
          </a:p>
          <a:p>
            <a:pPr indent="0" lvl="0" marL="0" rtl="0" algn="l">
              <a:lnSpc>
                <a:spcPct val="100000"/>
              </a:lnSpc>
              <a:spcBef>
                <a:spcPts val="600"/>
              </a:spcBef>
              <a:spcAft>
                <a:spcPts val="0"/>
              </a:spcAft>
              <a:buSzPts val="1400"/>
              <a:buNone/>
            </a:pPr>
            <a:r>
              <a:t/>
            </a:r>
            <a:endParaRPr b="0" i="0" sz="2800" u="sng" strike="noStrike">
              <a:solidFill>
                <a:srgbClr val="0563C1"/>
              </a:solidFill>
              <a:latin typeface="Calibri"/>
              <a:ea typeface="Calibri"/>
              <a:cs typeface="Calibri"/>
              <a:sym typeface="Calibri"/>
              <a:hlinkClick r:id="rId10">
                <a:extLst>
                  <a:ext uri="{A12FA001-AC4F-418D-AE19-62706E023703}">
                    <ahyp:hlinkClr val="tx"/>
                  </a:ext>
                </a:extLst>
              </a:hlinkClick>
            </a:endParaRPr>
          </a:p>
          <a:p>
            <a:pPr indent="0" lvl="0" marL="0" rtl="0" algn="l">
              <a:lnSpc>
                <a:spcPct val="100000"/>
              </a:lnSpc>
              <a:spcBef>
                <a:spcPts val="600"/>
              </a:spcBef>
              <a:spcAft>
                <a:spcPts val="0"/>
              </a:spcAft>
              <a:buSzPts val="1400"/>
              <a:buNone/>
            </a:pPr>
            <a:r>
              <a:rPr b="0" i="0" lang="en-US" sz="1800" u="sng" strike="noStrike">
                <a:solidFill>
                  <a:srgbClr val="0563C1"/>
                </a:solidFill>
                <a:latin typeface="Calibri"/>
                <a:ea typeface="Calibri"/>
                <a:cs typeface="Calibri"/>
                <a:sym typeface="Calibri"/>
                <a:hlinkClick r:id="rId11">
                  <a:extLst>
                    <a:ext uri="{A12FA001-AC4F-418D-AE19-62706E023703}">
                      <ahyp:hlinkClr val="tx"/>
                    </a:ext>
                  </a:extLst>
                </a:hlinkClick>
              </a:rPr>
              <a:t>https://www.fws.gov/program/national-survey-fishing-hunting-and-wildlife-associated-recreation-fhwar#:~:text=Our%20Services,%2C%20sex%2C%20and%20other%20demographics.</a:t>
            </a:r>
            <a:r>
              <a:rPr lang="en-US" sz="2800"/>
              <a:t> </a:t>
            </a:r>
            <a:endParaRPr/>
          </a:p>
          <a:p>
            <a:pPr indent="0" lvl="0" marL="0" rtl="0" algn="l">
              <a:lnSpc>
                <a:spcPct val="100000"/>
              </a:lnSpc>
              <a:spcBef>
                <a:spcPts val="600"/>
              </a:spcBef>
              <a:spcAft>
                <a:spcPts val="0"/>
              </a:spcAft>
              <a:buSzPts val="1400"/>
              <a:buNone/>
            </a:pPr>
            <a:r>
              <a:t/>
            </a:r>
            <a:endParaRPr b="0" i="0" sz="2800" u="sng" strike="noStrike">
              <a:solidFill>
                <a:srgbClr val="0563C1"/>
              </a:solidFill>
              <a:latin typeface="Calibri"/>
              <a:ea typeface="Calibri"/>
              <a:cs typeface="Calibri"/>
              <a:sym typeface="Calibri"/>
              <a:hlinkClick r:id="rId12">
                <a:extLst>
                  <a:ext uri="{A12FA001-AC4F-418D-AE19-62706E023703}">
                    <ahyp:hlinkClr val="tx"/>
                  </a:ext>
                </a:extLst>
              </a:hlinkClick>
            </a:endParaRPr>
          </a:p>
          <a:p>
            <a:pPr indent="0" lvl="0" marL="0" rtl="0" algn="l">
              <a:lnSpc>
                <a:spcPct val="100000"/>
              </a:lnSpc>
              <a:spcBef>
                <a:spcPts val="600"/>
              </a:spcBef>
              <a:spcAft>
                <a:spcPts val="0"/>
              </a:spcAft>
              <a:buSzPts val="1400"/>
              <a:buNone/>
            </a:pPr>
            <a:r>
              <a:rPr b="0" i="0" lang="en-US" sz="1800" u="sng" strike="noStrike">
                <a:solidFill>
                  <a:srgbClr val="0563C1"/>
                </a:solidFill>
                <a:latin typeface="Calibri"/>
                <a:ea typeface="Calibri"/>
                <a:cs typeface="Calibri"/>
                <a:sym typeface="Calibri"/>
                <a:hlinkClick r:id="rId13">
                  <a:extLst>
                    <a:ext uri="{A12FA001-AC4F-418D-AE19-62706E023703}">
                      <ahyp:hlinkClr val="tx"/>
                    </a:ext>
                  </a:extLst>
                </a:hlinkClick>
              </a:rPr>
              <a:t>https://www.blm.gov/sites/blm.gov/files/docs/2021-08/PublicLandStatistics2020.pdf</a:t>
            </a:r>
            <a:r>
              <a:rPr lang="en-US" sz="2800"/>
              <a:t> </a:t>
            </a:r>
            <a:r>
              <a:rPr b="0" i="0" lang="en-US" sz="1800" u="sng" strike="noStrike">
                <a:solidFill>
                  <a:srgbClr val="0563C1"/>
                </a:solidFill>
                <a:latin typeface="Calibri"/>
                <a:ea typeface="Calibri"/>
                <a:cs typeface="Calibri"/>
                <a:sym typeface="Calibri"/>
                <a:hlinkClick r:id="rId14">
                  <a:extLst>
                    <a:ext uri="{A12FA001-AC4F-418D-AE19-62706E023703}">
                      <ahyp:hlinkClr val="tx"/>
                    </a:ext>
                  </a:extLst>
                </a:hlinkClick>
              </a:rPr>
              <a:t>https://www.blm.gov/sites/blm.gov/files/pls10.pdf</a:t>
            </a:r>
            <a:r>
              <a:rPr lang="en-US" sz="2800"/>
              <a:t> </a:t>
            </a:r>
            <a:endParaRPr/>
          </a:p>
          <a:p>
            <a:pPr indent="0" lvl="0" marL="0" rtl="0" algn="l">
              <a:lnSpc>
                <a:spcPct val="100000"/>
              </a:lnSpc>
              <a:spcBef>
                <a:spcPts val="600"/>
              </a:spcBef>
              <a:spcAft>
                <a:spcPts val="0"/>
              </a:spcAft>
              <a:buSzPts val="1400"/>
              <a:buNone/>
            </a:pPr>
            <a:r>
              <a:t/>
            </a:r>
            <a:endParaRPr b="0" i="0" sz="2800" u="sng" strike="noStrike">
              <a:solidFill>
                <a:srgbClr val="0563C1"/>
              </a:solidFill>
              <a:latin typeface="Calibri"/>
              <a:ea typeface="Calibri"/>
              <a:cs typeface="Calibri"/>
              <a:sym typeface="Calibri"/>
              <a:hlinkClick r:id="rId15">
                <a:extLst>
                  <a:ext uri="{A12FA001-AC4F-418D-AE19-62706E023703}">
                    <ahyp:hlinkClr val="tx"/>
                  </a:ext>
                </a:extLst>
              </a:hlinkClick>
            </a:endParaRPr>
          </a:p>
          <a:p>
            <a:pPr indent="0" lvl="0" marL="0" rtl="0" algn="l">
              <a:lnSpc>
                <a:spcPct val="100000"/>
              </a:lnSpc>
              <a:spcBef>
                <a:spcPts val="600"/>
              </a:spcBef>
              <a:spcAft>
                <a:spcPts val="0"/>
              </a:spcAft>
              <a:buSzPts val="1400"/>
              <a:buNone/>
            </a:pPr>
            <a:r>
              <a:rPr b="0" i="0" lang="en-US" sz="1800" u="sng" strike="noStrike">
                <a:solidFill>
                  <a:srgbClr val="0563C1"/>
                </a:solidFill>
                <a:latin typeface="Calibri"/>
                <a:ea typeface="Calibri"/>
                <a:cs typeface="Calibri"/>
                <a:sym typeface="Calibri"/>
                <a:hlinkClick r:id="rId16">
                  <a:extLst>
                    <a:ext uri="{A12FA001-AC4F-418D-AE19-62706E023703}">
                      <ahyp:hlinkClr val="tx"/>
                    </a:ext>
                  </a:extLst>
                </a:hlinkClick>
              </a:rPr>
              <a:t>https://archive.org/details/publiclandstatis1989unit/page/n1/mode/2up</a:t>
            </a:r>
            <a:r>
              <a:rPr lang="en-US" sz="2800"/>
              <a:t> </a:t>
            </a:r>
            <a:endParaRPr/>
          </a:p>
        </p:txBody>
      </p:sp>
      <p:sp>
        <p:nvSpPr>
          <p:cNvPr id="253" name="Google Shape;25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are the session goals of the Level 1 course, we do not specify a difference in the Level 2 course guide</a:t>
            </a:r>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Times New Roman"/>
                <a:ea typeface="Times New Roman"/>
                <a:cs typeface="Times New Roman"/>
                <a:sym typeface="Times New Roman"/>
              </a:rPr>
              <a:t>Recreation use of public lands has increased since the 1950’s and along with it, recreational impacts.  Since 1950, the National Park Service has recorded a 10-fold increase in annual visitation with 331 million visits in 2024.  The US Forest Service reported a 600% increase in the same time period with 148 million visits in 2024.</a:t>
            </a:r>
            <a:endParaRPr/>
          </a:p>
          <a:p>
            <a:pPr indent="0" lvl="0" marL="0" rtl="0" algn="l">
              <a:lnSpc>
                <a:spcPct val="100000"/>
              </a:lnSpc>
              <a:spcBef>
                <a:spcPts val="0"/>
              </a:spcBef>
              <a:spcAft>
                <a:spcPts val="0"/>
              </a:spcAft>
              <a:buSzPts val="1400"/>
              <a:buNone/>
            </a:pPr>
            <a:r>
              <a:t/>
            </a:r>
            <a:endParaRPr sz="1200">
              <a:latin typeface="Times New Roman"/>
              <a:ea typeface="Times New Roman"/>
              <a:cs typeface="Times New Roman"/>
              <a:sym typeface="Times New Roman"/>
            </a:endParaRPr>
          </a:p>
          <a:p>
            <a:pPr indent="0" lvl="0" marL="0" rtl="0" algn="l">
              <a:lnSpc>
                <a:spcPct val="110000"/>
              </a:lnSpc>
              <a:spcBef>
                <a:spcPts val="0"/>
              </a:spcBef>
              <a:spcAft>
                <a:spcPts val="0"/>
              </a:spcAft>
              <a:buSzPts val="1400"/>
              <a:buNone/>
            </a:pPr>
            <a:r>
              <a:rPr lang="en-US" sz="1200">
                <a:latin typeface="Helvetica Neue"/>
                <a:ea typeface="Helvetica Neue"/>
                <a:cs typeface="Helvetica Neue"/>
                <a:sym typeface="Helvetica Neue"/>
              </a:rPr>
              <a:t>1950 to 2020 - National Park visitation increased from 33 million to 327 million</a:t>
            </a:r>
            <a:endParaRPr/>
          </a:p>
          <a:p>
            <a:pPr indent="0" lvl="0" marL="0" rtl="0" algn="l">
              <a:lnSpc>
                <a:spcPct val="110000"/>
              </a:lnSpc>
              <a:spcBef>
                <a:spcPts val="0"/>
              </a:spcBef>
              <a:spcAft>
                <a:spcPts val="0"/>
              </a:spcAft>
              <a:buSzPts val="1400"/>
              <a:buNone/>
            </a:pPr>
            <a:r>
              <a:rPr lang="en-US" sz="1200">
                <a:latin typeface="Helvetica Neue"/>
                <a:ea typeface="Helvetica Neue"/>
                <a:cs typeface="Helvetica Neue"/>
                <a:sym typeface="Helvetica Neue"/>
              </a:rPr>
              <a:t>National Forest visitation increased from 27 million to 173 million during the same period</a:t>
            </a:r>
            <a:endParaRPr/>
          </a:p>
          <a:p>
            <a:pPr indent="0" lvl="0" marL="0" rtl="0" algn="l">
              <a:lnSpc>
                <a:spcPct val="110000"/>
              </a:lnSpc>
              <a:spcBef>
                <a:spcPts val="0"/>
              </a:spcBef>
              <a:spcAft>
                <a:spcPts val="0"/>
              </a:spcAft>
              <a:buSzPts val="1400"/>
              <a:buNone/>
            </a:pPr>
            <a:r>
              <a:rPr lang="en-US" sz="1200">
                <a:latin typeface="Helvetica Neue"/>
                <a:ea typeface="Helvetica Neue"/>
                <a:cs typeface="Helvetica Neue"/>
                <a:sym typeface="Helvetica Neue"/>
              </a:rPr>
              <a:t>1992 - Combined visitation to undeveloped public lands was estimated at 670 million</a:t>
            </a:r>
            <a:endParaRPr/>
          </a:p>
          <a:p>
            <a:pPr indent="0" lvl="0" marL="0" rtl="0" algn="l">
              <a:lnSpc>
                <a:spcPct val="110000"/>
              </a:lnSpc>
              <a:spcBef>
                <a:spcPts val="0"/>
              </a:spcBef>
              <a:spcAft>
                <a:spcPts val="0"/>
              </a:spcAft>
              <a:buSzPts val="1400"/>
              <a:buNone/>
            </a:pPr>
            <a:r>
              <a:rPr lang="en-US" sz="1200">
                <a:latin typeface="Helvetica Neue"/>
                <a:ea typeface="Helvetica Neue"/>
                <a:cs typeface="Helvetica Neue"/>
                <a:sym typeface="Helvetica Neue"/>
              </a:rPr>
              <a:t>2016 – Dept. of the Interior estimated 870 million visits to federal land</a:t>
            </a:r>
            <a:endParaRPr/>
          </a:p>
          <a:p>
            <a:pPr indent="0" lvl="0" marL="0" rtl="0" algn="l">
              <a:lnSpc>
                <a:spcPct val="110000"/>
              </a:lnSpc>
              <a:spcBef>
                <a:spcPts val="0"/>
              </a:spcBef>
              <a:spcAft>
                <a:spcPts val="0"/>
              </a:spcAft>
              <a:buSzPts val="1400"/>
              <a:buNone/>
            </a:pPr>
            <a:r>
              <a:rPr lang="en-US" sz="1200">
                <a:latin typeface="Helvetica Neue"/>
                <a:ea typeface="Helvetica Neue"/>
                <a:cs typeface="Helvetica Neue"/>
                <a:sym typeface="Helvetica Neue"/>
              </a:rPr>
              <a:t>2018 – Association of American State Parks estimated 800 million visits to state parks</a:t>
            </a:r>
            <a:endParaRPr/>
          </a:p>
          <a:p>
            <a:pPr indent="0" lvl="0" marL="0" rtl="0" algn="l">
              <a:lnSpc>
                <a:spcPct val="100000"/>
              </a:lnSpc>
              <a:spcBef>
                <a:spcPts val="0"/>
              </a:spcBef>
              <a:spcAft>
                <a:spcPts val="0"/>
              </a:spcAft>
              <a:buSzPts val="1400"/>
              <a:buNone/>
            </a:pPr>
            <a:r>
              <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latin typeface="Calibri"/>
                <a:ea typeface="Calibri"/>
                <a:cs typeface="Calibri"/>
                <a:sym typeface="Calibri"/>
              </a:rPr>
              <a:t>Example slogans:</a:t>
            </a:r>
            <a:endParaRPr/>
          </a:p>
          <a:p>
            <a:pPr indent="0" lvl="0" marL="0" marR="0" rtl="0" algn="l">
              <a:lnSpc>
                <a:spcPct val="100000"/>
              </a:lnSpc>
              <a:spcBef>
                <a:spcPts val="300"/>
              </a:spcBef>
              <a:spcAft>
                <a:spcPts val="0"/>
              </a:spcAft>
              <a:buClr>
                <a:schemeClr val="dk1"/>
              </a:buClr>
              <a:buSzPts val="1200"/>
              <a:buFont typeface="Arial"/>
              <a:buNone/>
            </a:pPr>
            <a:r>
              <a:rPr lang="en-US">
                <a:latin typeface="Helvetica Neue"/>
                <a:ea typeface="Helvetica Neue"/>
                <a:cs typeface="Helvetica Neue"/>
                <a:sym typeface="Helvetica Neue"/>
              </a:rPr>
              <a:t>Wilderness Manners</a:t>
            </a:r>
            <a:endParaRPr/>
          </a:p>
          <a:p>
            <a:pPr indent="0" lvl="0" marL="0" marR="0" rtl="0" algn="l">
              <a:lnSpc>
                <a:spcPct val="100000"/>
              </a:lnSpc>
              <a:spcBef>
                <a:spcPts val="300"/>
              </a:spcBef>
              <a:spcAft>
                <a:spcPts val="0"/>
              </a:spcAft>
              <a:buClr>
                <a:schemeClr val="dk1"/>
              </a:buClr>
              <a:buSzPts val="1200"/>
              <a:buFont typeface="Arial"/>
              <a:buNone/>
            </a:pPr>
            <a:r>
              <a:rPr lang="en-US">
                <a:latin typeface="Helvetica Neue"/>
                <a:ea typeface="Helvetica Neue"/>
                <a:cs typeface="Helvetica Neue"/>
                <a:sym typeface="Helvetica Neue"/>
              </a:rPr>
              <a:t>Wilderness Ethics</a:t>
            </a:r>
            <a:endParaRPr/>
          </a:p>
          <a:p>
            <a:pPr indent="0" lvl="0" marL="0" marR="0" rtl="0" algn="l">
              <a:lnSpc>
                <a:spcPct val="100000"/>
              </a:lnSpc>
              <a:spcBef>
                <a:spcPts val="300"/>
              </a:spcBef>
              <a:spcAft>
                <a:spcPts val="0"/>
              </a:spcAft>
              <a:buClr>
                <a:schemeClr val="dk1"/>
              </a:buClr>
              <a:buSzPts val="1200"/>
              <a:buFont typeface="Arial"/>
              <a:buNone/>
            </a:pPr>
            <a:r>
              <a:rPr lang="en-US">
                <a:latin typeface="Helvetica Neue"/>
                <a:ea typeface="Helvetica Neue"/>
                <a:cs typeface="Helvetica Neue"/>
                <a:sym typeface="Helvetica Neue"/>
              </a:rPr>
              <a:t>Minimum-Impact Camping</a:t>
            </a:r>
            <a:endParaRPr/>
          </a:p>
          <a:p>
            <a:pPr indent="0" lvl="0" marL="0" marR="0" rtl="0" algn="l">
              <a:lnSpc>
                <a:spcPct val="100000"/>
              </a:lnSpc>
              <a:spcBef>
                <a:spcPts val="300"/>
              </a:spcBef>
              <a:spcAft>
                <a:spcPts val="0"/>
              </a:spcAft>
              <a:buClr>
                <a:schemeClr val="dk1"/>
              </a:buClr>
              <a:buSzPts val="1200"/>
              <a:buFont typeface="Arial"/>
              <a:buNone/>
            </a:pPr>
            <a:r>
              <a:rPr lang="en-US">
                <a:latin typeface="Helvetica Neue"/>
                <a:ea typeface="Helvetica Neue"/>
                <a:cs typeface="Helvetica Neue"/>
                <a:sym typeface="Helvetica Neue"/>
              </a:rPr>
              <a:t>No-Trace Camping</a:t>
            </a:r>
            <a:endParaRPr/>
          </a:p>
          <a:p>
            <a:pPr indent="0" lvl="0" marL="0" marR="0" rtl="0" algn="l">
              <a:lnSpc>
                <a:spcPct val="100000"/>
              </a:lnSpc>
              <a:spcBef>
                <a:spcPts val="300"/>
              </a:spcBef>
              <a:spcAft>
                <a:spcPts val="0"/>
              </a:spcAft>
              <a:buClr>
                <a:schemeClr val="dk1"/>
              </a:buClr>
              <a:buSzPts val="1200"/>
              <a:buFont typeface="Arial"/>
              <a:buNone/>
            </a:pPr>
            <a:r>
              <a:rPr b="0" i="0" lang="en-US" sz="1200" u="none" cap="none" strike="noStrike">
                <a:latin typeface="Calibri"/>
                <a:ea typeface="Calibri"/>
                <a:cs typeface="Calibri"/>
                <a:sym typeface="Calibri"/>
              </a:rPr>
              <a:t>Give a Hoot, Don’t Pollute</a:t>
            </a:r>
            <a:endParaRPr/>
          </a:p>
          <a:p>
            <a:pPr indent="0" lvl="0" marL="0" marR="0" rtl="0" algn="l">
              <a:lnSpc>
                <a:spcPct val="100000"/>
              </a:lnSpc>
              <a:spcBef>
                <a:spcPts val="300"/>
              </a:spcBef>
              <a:spcAft>
                <a:spcPts val="0"/>
              </a:spcAft>
              <a:buClr>
                <a:schemeClr val="dk1"/>
              </a:buClr>
              <a:buSzPts val="1200"/>
              <a:buFont typeface="Arial"/>
              <a:buNone/>
            </a:pPr>
            <a:r>
              <a:rPr b="0" i="0" lang="en-US" sz="1200" u="none" cap="none" strike="noStrike">
                <a:latin typeface="Calibri"/>
                <a:ea typeface="Calibri"/>
                <a:cs typeface="Calibri"/>
                <a:sym typeface="Calibri"/>
              </a:rPr>
              <a:t>Only you can prevent wildfires</a:t>
            </a: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1"/>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 id="22" name="Google Shape;22;p21"/>
          <p:cNvPicPr preferRelativeResize="0"/>
          <p:nvPr/>
        </p:nvPicPr>
        <p:blipFill rotWithShape="1">
          <a:blip r:embed="rId2">
            <a:alphaModFix/>
          </a:blip>
          <a:srcRect b="0" l="0" r="0" t="0"/>
          <a:stretch/>
        </p:blipFill>
        <p:spPr>
          <a:xfrm>
            <a:off x="4510088" y="565150"/>
            <a:ext cx="3171825" cy="3187700"/>
          </a:xfrm>
          <a:prstGeom prst="rect">
            <a:avLst/>
          </a:prstGeom>
          <a:noFill/>
          <a:ln>
            <a:noFill/>
          </a:ln>
        </p:spPr>
      </p:pic>
      <p:sp>
        <p:nvSpPr>
          <p:cNvPr id="23" name="Google Shape;23;p21"/>
          <p:cNvSpPr txBox="1"/>
          <p:nvPr>
            <p:ph type="ctrTitle"/>
          </p:nvPr>
        </p:nvSpPr>
        <p:spPr>
          <a:xfrm>
            <a:off x="1524000" y="3752440"/>
            <a:ext cx="9144000" cy="93385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85623"/>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1"/>
          <p:cNvSpPr txBox="1"/>
          <p:nvPr>
            <p:ph idx="1" type="subTitle"/>
          </p:nvPr>
        </p:nvSpPr>
        <p:spPr>
          <a:xfrm>
            <a:off x="1524000" y="4800600"/>
            <a:ext cx="9144000" cy="4572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85623"/>
              </a:buClr>
              <a:buSzPts val="2400"/>
              <a:buNone/>
              <a:defRPr sz="2400"/>
            </a:lvl1pPr>
            <a:lvl2pPr lvl="1" algn="ctr">
              <a:lnSpc>
                <a:spcPct val="90000"/>
              </a:lnSpc>
              <a:spcBef>
                <a:spcPts val="500"/>
              </a:spcBef>
              <a:spcAft>
                <a:spcPts val="0"/>
              </a:spcAft>
              <a:buClr>
                <a:srgbClr val="385623"/>
              </a:buClr>
              <a:buSzPts val="2000"/>
              <a:buNone/>
              <a:defRPr sz="2000"/>
            </a:lvl2pPr>
            <a:lvl3pPr lvl="2" algn="ctr">
              <a:lnSpc>
                <a:spcPct val="90000"/>
              </a:lnSpc>
              <a:spcBef>
                <a:spcPts val="500"/>
              </a:spcBef>
              <a:spcAft>
                <a:spcPts val="0"/>
              </a:spcAft>
              <a:buClr>
                <a:srgbClr val="385623"/>
              </a:buClr>
              <a:buSzPts val="1800"/>
              <a:buNone/>
              <a:defRPr sz="1800"/>
            </a:lvl3pPr>
            <a:lvl4pPr lvl="3" algn="ctr">
              <a:lnSpc>
                <a:spcPct val="90000"/>
              </a:lnSpc>
              <a:spcBef>
                <a:spcPts val="500"/>
              </a:spcBef>
              <a:spcAft>
                <a:spcPts val="0"/>
              </a:spcAft>
              <a:buClr>
                <a:srgbClr val="385623"/>
              </a:buClr>
              <a:buSzPts val="1600"/>
              <a:buNone/>
              <a:defRPr sz="1600"/>
            </a:lvl4pPr>
            <a:lvl5pPr lvl="4" algn="ctr">
              <a:lnSpc>
                <a:spcPct val="90000"/>
              </a:lnSpc>
              <a:spcBef>
                <a:spcPts val="500"/>
              </a:spcBef>
              <a:spcAft>
                <a:spcPts val="0"/>
              </a:spcAft>
              <a:buClr>
                <a:srgbClr val="38562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4" name="Shape 84"/>
        <p:cNvGrpSpPr/>
        <p:nvPr/>
      </p:nvGrpSpPr>
      <p:grpSpPr>
        <a:xfrm>
          <a:off x="0" y="0"/>
          <a:ext cx="0" cy="0"/>
          <a:chOff x="0" y="0"/>
          <a:chExt cx="0" cy="0"/>
        </a:xfrm>
      </p:grpSpPr>
      <p:sp>
        <p:nvSpPr>
          <p:cNvPr id="85" name="Google Shape;85;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85623"/>
              </a:buClr>
              <a:buSzPts val="1800"/>
              <a:buChar char="•"/>
              <a:defRPr/>
            </a:lvl1pPr>
            <a:lvl2pPr indent="-342900" lvl="1" marL="914400" algn="l">
              <a:lnSpc>
                <a:spcPct val="90000"/>
              </a:lnSpc>
              <a:spcBef>
                <a:spcPts val="500"/>
              </a:spcBef>
              <a:spcAft>
                <a:spcPts val="0"/>
              </a:spcAft>
              <a:buClr>
                <a:srgbClr val="385623"/>
              </a:buClr>
              <a:buSzPts val="1800"/>
              <a:buChar char="•"/>
              <a:defRPr/>
            </a:lvl2pPr>
            <a:lvl3pPr indent="-342900" lvl="2" marL="1371600" algn="l">
              <a:lnSpc>
                <a:spcPct val="90000"/>
              </a:lnSpc>
              <a:spcBef>
                <a:spcPts val="500"/>
              </a:spcBef>
              <a:spcAft>
                <a:spcPts val="0"/>
              </a:spcAft>
              <a:buClr>
                <a:srgbClr val="385623"/>
              </a:buClr>
              <a:buSzPts val="1800"/>
              <a:buChar char="•"/>
              <a:defRPr/>
            </a:lvl3pPr>
            <a:lvl4pPr indent="-342900" lvl="3" marL="1828800" algn="l">
              <a:lnSpc>
                <a:spcPct val="90000"/>
              </a:lnSpc>
              <a:spcBef>
                <a:spcPts val="500"/>
              </a:spcBef>
              <a:spcAft>
                <a:spcPts val="0"/>
              </a:spcAft>
              <a:buClr>
                <a:srgbClr val="385623"/>
              </a:buClr>
              <a:buSzPts val="1800"/>
              <a:buChar char="•"/>
              <a:defRPr/>
            </a:lvl4pPr>
            <a:lvl5pPr indent="-342900" lvl="4" marL="2286000" algn="l">
              <a:lnSpc>
                <a:spcPct val="90000"/>
              </a:lnSpc>
              <a:spcBef>
                <a:spcPts val="500"/>
              </a:spcBef>
              <a:spcAft>
                <a:spcPts val="0"/>
              </a:spcAft>
              <a:buClr>
                <a:srgbClr val="38562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30"/>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562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Image" id="90" name="Google Shape;90;p30"/>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91" name="Google Shape;91;p30"/>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562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85623"/>
              </a:buClr>
              <a:buSzPts val="1800"/>
              <a:buChar char="•"/>
              <a:defRPr/>
            </a:lvl1pPr>
            <a:lvl2pPr indent="-342900" lvl="1" marL="914400" algn="l">
              <a:lnSpc>
                <a:spcPct val="90000"/>
              </a:lnSpc>
              <a:spcBef>
                <a:spcPts val="500"/>
              </a:spcBef>
              <a:spcAft>
                <a:spcPts val="0"/>
              </a:spcAft>
              <a:buClr>
                <a:srgbClr val="385623"/>
              </a:buClr>
              <a:buSzPts val="1800"/>
              <a:buChar char="•"/>
              <a:defRPr/>
            </a:lvl2pPr>
            <a:lvl3pPr indent="-342900" lvl="2" marL="1371600" algn="l">
              <a:lnSpc>
                <a:spcPct val="90000"/>
              </a:lnSpc>
              <a:spcBef>
                <a:spcPts val="500"/>
              </a:spcBef>
              <a:spcAft>
                <a:spcPts val="0"/>
              </a:spcAft>
              <a:buClr>
                <a:srgbClr val="385623"/>
              </a:buClr>
              <a:buSzPts val="1800"/>
              <a:buChar char="•"/>
              <a:defRPr/>
            </a:lvl3pPr>
            <a:lvl4pPr indent="-342900" lvl="3" marL="1828800" algn="l">
              <a:lnSpc>
                <a:spcPct val="90000"/>
              </a:lnSpc>
              <a:spcBef>
                <a:spcPts val="500"/>
              </a:spcBef>
              <a:spcAft>
                <a:spcPts val="0"/>
              </a:spcAft>
              <a:buClr>
                <a:srgbClr val="385623"/>
              </a:buClr>
              <a:buSzPts val="1800"/>
              <a:buChar char="•"/>
              <a:defRPr/>
            </a:lvl4pPr>
            <a:lvl5pPr indent="-342900" lvl="4" marL="2286000" algn="l">
              <a:lnSpc>
                <a:spcPct val="90000"/>
              </a:lnSpc>
              <a:spcBef>
                <a:spcPts val="500"/>
              </a:spcBef>
              <a:spcAft>
                <a:spcPts val="0"/>
              </a:spcAft>
              <a:buClr>
                <a:srgbClr val="38562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562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85623"/>
              </a:buClr>
              <a:buSzPts val="1800"/>
              <a:buChar char="•"/>
              <a:defRPr/>
            </a:lvl1pPr>
            <a:lvl2pPr indent="-342900" lvl="1" marL="914400" algn="l">
              <a:lnSpc>
                <a:spcPct val="90000"/>
              </a:lnSpc>
              <a:spcBef>
                <a:spcPts val="500"/>
              </a:spcBef>
              <a:spcAft>
                <a:spcPts val="0"/>
              </a:spcAft>
              <a:buClr>
                <a:srgbClr val="385623"/>
              </a:buClr>
              <a:buSzPts val="1800"/>
              <a:buChar char="•"/>
              <a:defRPr/>
            </a:lvl2pPr>
            <a:lvl3pPr indent="-342900" lvl="2" marL="1371600" algn="l">
              <a:lnSpc>
                <a:spcPct val="90000"/>
              </a:lnSpc>
              <a:spcBef>
                <a:spcPts val="500"/>
              </a:spcBef>
              <a:spcAft>
                <a:spcPts val="0"/>
              </a:spcAft>
              <a:buClr>
                <a:srgbClr val="385623"/>
              </a:buClr>
              <a:buSzPts val="1800"/>
              <a:buChar char="•"/>
              <a:defRPr/>
            </a:lvl3pPr>
            <a:lvl4pPr indent="-342900" lvl="3" marL="1828800" algn="l">
              <a:lnSpc>
                <a:spcPct val="90000"/>
              </a:lnSpc>
              <a:spcBef>
                <a:spcPts val="500"/>
              </a:spcBef>
              <a:spcAft>
                <a:spcPts val="0"/>
              </a:spcAft>
              <a:buClr>
                <a:srgbClr val="385623"/>
              </a:buClr>
              <a:buSzPts val="1800"/>
              <a:buChar char="•"/>
              <a:defRPr/>
            </a:lvl4pPr>
            <a:lvl5pPr indent="-342900" lvl="4" marL="2286000" algn="l">
              <a:lnSpc>
                <a:spcPct val="90000"/>
              </a:lnSpc>
              <a:spcBef>
                <a:spcPts val="500"/>
              </a:spcBef>
              <a:spcAft>
                <a:spcPts val="0"/>
              </a:spcAft>
              <a:buClr>
                <a:srgbClr val="38562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Image" id="31" name="Google Shape;31;p22"/>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32" name="Google Shape;32;p22"/>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85623"/>
              </a:buClr>
              <a:buSzPts val="1800"/>
              <a:buChar char="•"/>
              <a:defRPr/>
            </a:lvl1pPr>
            <a:lvl2pPr indent="-342900" lvl="1" marL="914400" algn="l">
              <a:lnSpc>
                <a:spcPct val="90000"/>
              </a:lnSpc>
              <a:spcBef>
                <a:spcPts val="500"/>
              </a:spcBef>
              <a:spcAft>
                <a:spcPts val="0"/>
              </a:spcAft>
              <a:buClr>
                <a:srgbClr val="385623"/>
              </a:buClr>
              <a:buSzPts val="1800"/>
              <a:buChar char="•"/>
              <a:defRPr/>
            </a:lvl2pPr>
            <a:lvl3pPr indent="-342900" lvl="2" marL="1371600" algn="l">
              <a:lnSpc>
                <a:spcPct val="90000"/>
              </a:lnSpc>
              <a:spcBef>
                <a:spcPts val="500"/>
              </a:spcBef>
              <a:spcAft>
                <a:spcPts val="0"/>
              </a:spcAft>
              <a:buClr>
                <a:srgbClr val="385623"/>
              </a:buClr>
              <a:buSzPts val="1800"/>
              <a:buChar char="•"/>
              <a:defRPr/>
            </a:lvl3pPr>
            <a:lvl4pPr indent="-342900" lvl="3" marL="1828800" algn="l">
              <a:lnSpc>
                <a:spcPct val="90000"/>
              </a:lnSpc>
              <a:spcBef>
                <a:spcPts val="500"/>
              </a:spcBef>
              <a:spcAft>
                <a:spcPts val="0"/>
              </a:spcAft>
              <a:buClr>
                <a:srgbClr val="385623"/>
              </a:buClr>
              <a:buSzPts val="1800"/>
              <a:buChar char="•"/>
              <a:defRPr/>
            </a:lvl4pPr>
            <a:lvl5pPr indent="-342900" lvl="4" marL="2286000" algn="l">
              <a:lnSpc>
                <a:spcPct val="90000"/>
              </a:lnSpc>
              <a:spcBef>
                <a:spcPts val="500"/>
              </a:spcBef>
              <a:spcAft>
                <a:spcPts val="0"/>
              </a:spcAft>
              <a:buClr>
                <a:srgbClr val="38562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85623"/>
              </a:buClr>
              <a:buSzPts val="1800"/>
              <a:buChar char="•"/>
              <a:defRPr/>
            </a:lvl1pPr>
            <a:lvl2pPr indent="-342900" lvl="1" marL="914400" algn="l">
              <a:lnSpc>
                <a:spcPct val="90000"/>
              </a:lnSpc>
              <a:spcBef>
                <a:spcPts val="500"/>
              </a:spcBef>
              <a:spcAft>
                <a:spcPts val="0"/>
              </a:spcAft>
              <a:buClr>
                <a:srgbClr val="385623"/>
              </a:buClr>
              <a:buSzPts val="1800"/>
              <a:buChar char="•"/>
              <a:defRPr/>
            </a:lvl2pPr>
            <a:lvl3pPr indent="-342900" lvl="2" marL="1371600" algn="l">
              <a:lnSpc>
                <a:spcPct val="90000"/>
              </a:lnSpc>
              <a:spcBef>
                <a:spcPts val="500"/>
              </a:spcBef>
              <a:spcAft>
                <a:spcPts val="0"/>
              </a:spcAft>
              <a:buClr>
                <a:srgbClr val="385623"/>
              </a:buClr>
              <a:buSzPts val="1800"/>
              <a:buChar char="•"/>
              <a:defRPr/>
            </a:lvl3pPr>
            <a:lvl4pPr indent="-342900" lvl="3" marL="1828800" algn="l">
              <a:lnSpc>
                <a:spcPct val="90000"/>
              </a:lnSpc>
              <a:spcBef>
                <a:spcPts val="500"/>
              </a:spcBef>
              <a:spcAft>
                <a:spcPts val="0"/>
              </a:spcAft>
              <a:buClr>
                <a:srgbClr val="385623"/>
              </a:buClr>
              <a:buSzPts val="1800"/>
              <a:buChar char="•"/>
              <a:defRPr/>
            </a:lvl4pPr>
            <a:lvl5pPr indent="-342900" lvl="4" marL="2286000" algn="l">
              <a:lnSpc>
                <a:spcPct val="90000"/>
              </a:lnSpc>
              <a:spcBef>
                <a:spcPts val="500"/>
              </a:spcBef>
              <a:spcAft>
                <a:spcPts val="0"/>
              </a:spcAft>
              <a:buClr>
                <a:srgbClr val="38562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23"/>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562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Image" id="40" name="Google Shape;40;p23"/>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41" name="Google Shape;41;p23"/>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5623"/>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8" name="Shape 48"/>
        <p:cNvGrpSpPr/>
        <p:nvPr/>
      </p:nvGrpSpPr>
      <p:grpSpPr>
        <a:xfrm>
          <a:off x="0" y="0"/>
          <a:ext cx="0" cy="0"/>
          <a:chOff x="0" y="0"/>
          <a:chExt cx="0" cy="0"/>
        </a:xfrm>
      </p:grpSpPr>
      <p:sp>
        <p:nvSpPr>
          <p:cNvPr id="49" name="Google Shape;4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85623"/>
              </a:buClr>
              <a:buSzPts val="2400"/>
              <a:buNone/>
              <a:defRPr b="1" sz="2400"/>
            </a:lvl1pPr>
            <a:lvl2pPr indent="-228600" lvl="1" marL="914400" algn="l">
              <a:lnSpc>
                <a:spcPct val="90000"/>
              </a:lnSpc>
              <a:spcBef>
                <a:spcPts val="500"/>
              </a:spcBef>
              <a:spcAft>
                <a:spcPts val="0"/>
              </a:spcAft>
              <a:buClr>
                <a:srgbClr val="385623"/>
              </a:buClr>
              <a:buSzPts val="2000"/>
              <a:buNone/>
              <a:defRPr b="1" sz="2000"/>
            </a:lvl2pPr>
            <a:lvl3pPr indent="-228600" lvl="2" marL="1371600" algn="l">
              <a:lnSpc>
                <a:spcPct val="90000"/>
              </a:lnSpc>
              <a:spcBef>
                <a:spcPts val="500"/>
              </a:spcBef>
              <a:spcAft>
                <a:spcPts val="0"/>
              </a:spcAft>
              <a:buClr>
                <a:srgbClr val="385623"/>
              </a:buClr>
              <a:buSzPts val="1800"/>
              <a:buNone/>
              <a:defRPr b="1" sz="1800"/>
            </a:lvl3pPr>
            <a:lvl4pPr indent="-228600" lvl="3" marL="1828800" algn="l">
              <a:lnSpc>
                <a:spcPct val="90000"/>
              </a:lnSpc>
              <a:spcBef>
                <a:spcPts val="500"/>
              </a:spcBef>
              <a:spcAft>
                <a:spcPts val="0"/>
              </a:spcAft>
              <a:buClr>
                <a:srgbClr val="385623"/>
              </a:buClr>
              <a:buSzPts val="1600"/>
              <a:buNone/>
              <a:defRPr b="1" sz="1600"/>
            </a:lvl4pPr>
            <a:lvl5pPr indent="-228600" lvl="4" marL="2286000" algn="l">
              <a:lnSpc>
                <a:spcPct val="90000"/>
              </a:lnSpc>
              <a:spcBef>
                <a:spcPts val="500"/>
              </a:spcBef>
              <a:spcAft>
                <a:spcPts val="0"/>
              </a:spcAft>
              <a:buClr>
                <a:srgbClr val="385623"/>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85623"/>
              </a:buClr>
              <a:buSzPts val="1800"/>
              <a:buChar char="•"/>
              <a:defRPr/>
            </a:lvl1pPr>
            <a:lvl2pPr indent="-342900" lvl="1" marL="914400" algn="l">
              <a:lnSpc>
                <a:spcPct val="90000"/>
              </a:lnSpc>
              <a:spcBef>
                <a:spcPts val="500"/>
              </a:spcBef>
              <a:spcAft>
                <a:spcPts val="0"/>
              </a:spcAft>
              <a:buClr>
                <a:srgbClr val="385623"/>
              </a:buClr>
              <a:buSzPts val="1800"/>
              <a:buChar char="•"/>
              <a:defRPr/>
            </a:lvl2pPr>
            <a:lvl3pPr indent="-342900" lvl="2" marL="1371600" algn="l">
              <a:lnSpc>
                <a:spcPct val="90000"/>
              </a:lnSpc>
              <a:spcBef>
                <a:spcPts val="500"/>
              </a:spcBef>
              <a:spcAft>
                <a:spcPts val="0"/>
              </a:spcAft>
              <a:buClr>
                <a:srgbClr val="385623"/>
              </a:buClr>
              <a:buSzPts val="1800"/>
              <a:buChar char="•"/>
              <a:defRPr/>
            </a:lvl3pPr>
            <a:lvl4pPr indent="-342900" lvl="3" marL="1828800" algn="l">
              <a:lnSpc>
                <a:spcPct val="90000"/>
              </a:lnSpc>
              <a:spcBef>
                <a:spcPts val="500"/>
              </a:spcBef>
              <a:spcAft>
                <a:spcPts val="0"/>
              </a:spcAft>
              <a:buClr>
                <a:srgbClr val="385623"/>
              </a:buClr>
              <a:buSzPts val="1800"/>
              <a:buChar char="•"/>
              <a:defRPr/>
            </a:lvl4pPr>
            <a:lvl5pPr indent="-342900" lvl="4" marL="2286000" algn="l">
              <a:lnSpc>
                <a:spcPct val="90000"/>
              </a:lnSpc>
              <a:spcBef>
                <a:spcPts val="500"/>
              </a:spcBef>
              <a:spcAft>
                <a:spcPts val="0"/>
              </a:spcAft>
              <a:buClr>
                <a:srgbClr val="38562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85623"/>
              </a:buClr>
              <a:buSzPts val="2400"/>
              <a:buNone/>
              <a:defRPr b="1" sz="2400"/>
            </a:lvl1pPr>
            <a:lvl2pPr indent="-228600" lvl="1" marL="914400" algn="l">
              <a:lnSpc>
                <a:spcPct val="90000"/>
              </a:lnSpc>
              <a:spcBef>
                <a:spcPts val="500"/>
              </a:spcBef>
              <a:spcAft>
                <a:spcPts val="0"/>
              </a:spcAft>
              <a:buClr>
                <a:srgbClr val="385623"/>
              </a:buClr>
              <a:buSzPts val="2000"/>
              <a:buNone/>
              <a:defRPr b="1" sz="2000"/>
            </a:lvl2pPr>
            <a:lvl3pPr indent="-228600" lvl="2" marL="1371600" algn="l">
              <a:lnSpc>
                <a:spcPct val="90000"/>
              </a:lnSpc>
              <a:spcBef>
                <a:spcPts val="500"/>
              </a:spcBef>
              <a:spcAft>
                <a:spcPts val="0"/>
              </a:spcAft>
              <a:buClr>
                <a:srgbClr val="385623"/>
              </a:buClr>
              <a:buSzPts val="1800"/>
              <a:buNone/>
              <a:defRPr b="1" sz="1800"/>
            </a:lvl3pPr>
            <a:lvl4pPr indent="-228600" lvl="3" marL="1828800" algn="l">
              <a:lnSpc>
                <a:spcPct val="90000"/>
              </a:lnSpc>
              <a:spcBef>
                <a:spcPts val="500"/>
              </a:spcBef>
              <a:spcAft>
                <a:spcPts val="0"/>
              </a:spcAft>
              <a:buClr>
                <a:srgbClr val="385623"/>
              </a:buClr>
              <a:buSzPts val="1600"/>
              <a:buNone/>
              <a:defRPr b="1" sz="1600"/>
            </a:lvl4pPr>
            <a:lvl5pPr indent="-228600" lvl="4" marL="2286000" algn="l">
              <a:lnSpc>
                <a:spcPct val="90000"/>
              </a:lnSpc>
              <a:spcBef>
                <a:spcPts val="500"/>
              </a:spcBef>
              <a:spcAft>
                <a:spcPts val="0"/>
              </a:spcAft>
              <a:buClr>
                <a:srgbClr val="385623"/>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85623"/>
              </a:buClr>
              <a:buSzPts val="1800"/>
              <a:buChar char="•"/>
              <a:defRPr/>
            </a:lvl1pPr>
            <a:lvl2pPr indent="-342900" lvl="1" marL="914400" algn="l">
              <a:lnSpc>
                <a:spcPct val="90000"/>
              </a:lnSpc>
              <a:spcBef>
                <a:spcPts val="500"/>
              </a:spcBef>
              <a:spcAft>
                <a:spcPts val="0"/>
              </a:spcAft>
              <a:buClr>
                <a:srgbClr val="385623"/>
              </a:buClr>
              <a:buSzPts val="1800"/>
              <a:buChar char="•"/>
              <a:defRPr/>
            </a:lvl2pPr>
            <a:lvl3pPr indent="-342900" lvl="2" marL="1371600" algn="l">
              <a:lnSpc>
                <a:spcPct val="90000"/>
              </a:lnSpc>
              <a:spcBef>
                <a:spcPts val="500"/>
              </a:spcBef>
              <a:spcAft>
                <a:spcPts val="0"/>
              </a:spcAft>
              <a:buClr>
                <a:srgbClr val="385623"/>
              </a:buClr>
              <a:buSzPts val="1800"/>
              <a:buChar char="•"/>
              <a:defRPr/>
            </a:lvl3pPr>
            <a:lvl4pPr indent="-342900" lvl="3" marL="1828800" algn="l">
              <a:lnSpc>
                <a:spcPct val="90000"/>
              </a:lnSpc>
              <a:spcBef>
                <a:spcPts val="500"/>
              </a:spcBef>
              <a:spcAft>
                <a:spcPts val="0"/>
              </a:spcAft>
              <a:buClr>
                <a:srgbClr val="385623"/>
              </a:buClr>
              <a:buSzPts val="1800"/>
              <a:buChar char="•"/>
              <a:defRPr/>
            </a:lvl4pPr>
            <a:lvl5pPr indent="-342900" lvl="4" marL="2286000" algn="l">
              <a:lnSpc>
                <a:spcPct val="90000"/>
              </a:lnSpc>
              <a:spcBef>
                <a:spcPts val="500"/>
              </a:spcBef>
              <a:spcAft>
                <a:spcPts val="0"/>
              </a:spcAft>
              <a:buClr>
                <a:srgbClr val="38562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25"/>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562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Image" id="57" name="Google Shape;57;p25"/>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58" name="Google Shape;58;p25"/>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9" name="Shape 59"/>
        <p:cNvGrpSpPr/>
        <p:nvPr/>
      </p:nvGrpSpPr>
      <p:grpSpPr>
        <a:xfrm>
          <a:off x="0" y="0"/>
          <a:ext cx="0" cy="0"/>
          <a:chOff x="0" y="0"/>
          <a:chExt cx="0" cy="0"/>
        </a:xfrm>
      </p:grpSpPr>
      <p:sp>
        <p:nvSpPr>
          <p:cNvPr id="60" name="Google Shape;6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26"/>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8562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Image" id="64" name="Google Shape;64;p26"/>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65" name="Google Shape;65;p26"/>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562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85623"/>
              </a:buClr>
              <a:buSzPts val="3200"/>
              <a:buChar char="•"/>
              <a:defRPr sz="3200"/>
            </a:lvl1pPr>
            <a:lvl2pPr indent="-406400" lvl="1" marL="914400" algn="l">
              <a:lnSpc>
                <a:spcPct val="90000"/>
              </a:lnSpc>
              <a:spcBef>
                <a:spcPts val="500"/>
              </a:spcBef>
              <a:spcAft>
                <a:spcPts val="0"/>
              </a:spcAft>
              <a:buClr>
                <a:srgbClr val="385623"/>
              </a:buClr>
              <a:buSzPts val="2800"/>
              <a:buChar char="•"/>
              <a:defRPr sz="2800"/>
            </a:lvl2pPr>
            <a:lvl3pPr indent="-381000" lvl="2" marL="1371600" algn="l">
              <a:lnSpc>
                <a:spcPct val="90000"/>
              </a:lnSpc>
              <a:spcBef>
                <a:spcPts val="500"/>
              </a:spcBef>
              <a:spcAft>
                <a:spcPts val="0"/>
              </a:spcAft>
              <a:buClr>
                <a:srgbClr val="385623"/>
              </a:buClr>
              <a:buSzPts val="2400"/>
              <a:buChar char="•"/>
              <a:defRPr sz="2400"/>
            </a:lvl3pPr>
            <a:lvl4pPr indent="-355600" lvl="3" marL="1828800" algn="l">
              <a:lnSpc>
                <a:spcPct val="90000"/>
              </a:lnSpc>
              <a:spcBef>
                <a:spcPts val="500"/>
              </a:spcBef>
              <a:spcAft>
                <a:spcPts val="0"/>
              </a:spcAft>
              <a:buClr>
                <a:srgbClr val="385623"/>
              </a:buClr>
              <a:buSzPts val="2000"/>
              <a:buChar char="•"/>
              <a:defRPr sz="2000"/>
            </a:lvl4pPr>
            <a:lvl5pPr indent="-355600" lvl="4" marL="2286000" algn="l">
              <a:lnSpc>
                <a:spcPct val="90000"/>
              </a:lnSpc>
              <a:spcBef>
                <a:spcPts val="500"/>
              </a:spcBef>
              <a:spcAft>
                <a:spcPts val="0"/>
              </a:spcAft>
              <a:buClr>
                <a:srgbClr val="385623"/>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85623"/>
              </a:buClr>
              <a:buSzPts val="1600"/>
              <a:buNone/>
              <a:defRPr sz="1600"/>
            </a:lvl1pPr>
            <a:lvl2pPr indent="-228600" lvl="1" marL="914400" algn="l">
              <a:lnSpc>
                <a:spcPct val="90000"/>
              </a:lnSpc>
              <a:spcBef>
                <a:spcPts val="500"/>
              </a:spcBef>
              <a:spcAft>
                <a:spcPts val="0"/>
              </a:spcAft>
              <a:buClr>
                <a:srgbClr val="385623"/>
              </a:buClr>
              <a:buSzPts val="1400"/>
              <a:buNone/>
              <a:defRPr sz="1400"/>
            </a:lvl2pPr>
            <a:lvl3pPr indent="-228600" lvl="2" marL="1371600" algn="l">
              <a:lnSpc>
                <a:spcPct val="90000"/>
              </a:lnSpc>
              <a:spcBef>
                <a:spcPts val="500"/>
              </a:spcBef>
              <a:spcAft>
                <a:spcPts val="0"/>
              </a:spcAft>
              <a:buClr>
                <a:srgbClr val="385623"/>
              </a:buClr>
              <a:buSzPts val="1200"/>
              <a:buNone/>
              <a:defRPr sz="1200"/>
            </a:lvl3pPr>
            <a:lvl4pPr indent="-228600" lvl="3" marL="1828800" algn="l">
              <a:lnSpc>
                <a:spcPct val="90000"/>
              </a:lnSpc>
              <a:spcBef>
                <a:spcPts val="500"/>
              </a:spcBef>
              <a:spcAft>
                <a:spcPts val="0"/>
              </a:spcAft>
              <a:buClr>
                <a:srgbClr val="385623"/>
              </a:buClr>
              <a:buSzPts val="1000"/>
              <a:buNone/>
              <a:defRPr sz="1000"/>
            </a:lvl4pPr>
            <a:lvl5pPr indent="-228600" lvl="4" marL="2286000" algn="l">
              <a:lnSpc>
                <a:spcPct val="90000"/>
              </a:lnSpc>
              <a:spcBef>
                <a:spcPts val="500"/>
              </a:spcBef>
              <a:spcAft>
                <a:spcPts val="0"/>
              </a:spcAft>
              <a:buClr>
                <a:srgbClr val="385623"/>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8562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9"/>
          <p:cNvSpPr/>
          <p:nvPr>
            <p:ph idx="2" type="pic"/>
          </p:nvPr>
        </p:nvSpPr>
        <p:spPr>
          <a:xfrm>
            <a:off x="5183188" y="987425"/>
            <a:ext cx="6172200" cy="4873625"/>
          </a:xfrm>
          <a:prstGeom prst="rect">
            <a:avLst/>
          </a:prstGeom>
          <a:noFill/>
          <a:ln>
            <a:noFill/>
          </a:ln>
        </p:spPr>
      </p:sp>
      <p:sp>
        <p:nvSpPr>
          <p:cNvPr id="80" name="Google Shape;80;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85623"/>
              </a:buClr>
              <a:buSzPts val="1600"/>
              <a:buNone/>
              <a:defRPr sz="1600"/>
            </a:lvl1pPr>
            <a:lvl2pPr indent="-228600" lvl="1" marL="914400" algn="l">
              <a:lnSpc>
                <a:spcPct val="90000"/>
              </a:lnSpc>
              <a:spcBef>
                <a:spcPts val="500"/>
              </a:spcBef>
              <a:spcAft>
                <a:spcPts val="0"/>
              </a:spcAft>
              <a:buClr>
                <a:srgbClr val="385623"/>
              </a:buClr>
              <a:buSzPts val="1400"/>
              <a:buNone/>
              <a:defRPr sz="1400"/>
            </a:lvl2pPr>
            <a:lvl3pPr indent="-228600" lvl="2" marL="1371600" algn="l">
              <a:lnSpc>
                <a:spcPct val="90000"/>
              </a:lnSpc>
              <a:spcBef>
                <a:spcPts val="500"/>
              </a:spcBef>
              <a:spcAft>
                <a:spcPts val="0"/>
              </a:spcAft>
              <a:buClr>
                <a:srgbClr val="385623"/>
              </a:buClr>
              <a:buSzPts val="1200"/>
              <a:buNone/>
              <a:defRPr sz="1200"/>
            </a:lvl3pPr>
            <a:lvl4pPr indent="-228600" lvl="3" marL="1828800" algn="l">
              <a:lnSpc>
                <a:spcPct val="90000"/>
              </a:lnSpc>
              <a:spcBef>
                <a:spcPts val="500"/>
              </a:spcBef>
              <a:spcAft>
                <a:spcPts val="0"/>
              </a:spcAft>
              <a:buClr>
                <a:srgbClr val="385623"/>
              </a:buClr>
              <a:buSzPts val="1000"/>
              <a:buNone/>
              <a:defRPr sz="1000"/>
            </a:lvl4pPr>
            <a:lvl5pPr indent="-228600" lvl="4" marL="2286000" algn="l">
              <a:lnSpc>
                <a:spcPct val="90000"/>
              </a:lnSpc>
              <a:spcBef>
                <a:spcPts val="500"/>
              </a:spcBef>
              <a:spcAft>
                <a:spcPts val="0"/>
              </a:spcAft>
              <a:buClr>
                <a:srgbClr val="385623"/>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Picture 8" id="10" name="Google Shape;10;p20"/>
          <p:cNvPicPr preferRelativeResize="0"/>
          <p:nvPr/>
        </p:nvPicPr>
        <p:blipFill rotWithShape="1">
          <a:blip r:embed="rId1">
            <a:alphaModFix/>
          </a:blip>
          <a:srcRect b="0" l="0" r="0" t="0"/>
          <a:stretch/>
        </p:blipFill>
        <p:spPr>
          <a:xfrm>
            <a:off x="0" y="9525"/>
            <a:ext cx="12192000" cy="6838950"/>
          </a:xfrm>
          <a:prstGeom prst="rect">
            <a:avLst/>
          </a:prstGeom>
          <a:noFill/>
          <a:ln>
            <a:noFill/>
          </a:ln>
        </p:spPr>
      </p:pic>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85623"/>
              </a:buClr>
              <a:buSzPts val="2800"/>
              <a:buFont typeface="Arial"/>
              <a:buChar char="•"/>
              <a:defRPr b="0" i="0" sz="2800" u="none" cap="none" strike="noStrike">
                <a:solidFill>
                  <a:srgbClr val="385623"/>
                </a:solidFill>
                <a:latin typeface="Calibri"/>
                <a:ea typeface="Calibri"/>
                <a:cs typeface="Calibri"/>
                <a:sym typeface="Calibri"/>
              </a:defRPr>
            </a:lvl1pPr>
            <a:lvl2pPr indent="-381000" lvl="1" marL="914400" marR="0" rtl="0" algn="l">
              <a:lnSpc>
                <a:spcPct val="90000"/>
              </a:lnSpc>
              <a:spcBef>
                <a:spcPts val="500"/>
              </a:spcBef>
              <a:spcAft>
                <a:spcPts val="0"/>
              </a:spcAft>
              <a:buClr>
                <a:srgbClr val="385623"/>
              </a:buClr>
              <a:buSzPts val="2400"/>
              <a:buFont typeface="Arial"/>
              <a:buChar char="•"/>
              <a:defRPr b="0" i="0" sz="2400" u="none" cap="none" strike="noStrike">
                <a:solidFill>
                  <a:srgbClr val="385623"/>
                </a:solidFill>
                <a:latin typeface="Calibri"/>
                <a:ea typeface="Calibri"/>
                <a:cs typeface="Calibri"/>
                <a:sym typeface="Calibri"/>
              </a:defRPr>
            </a:lvl2pPr>
            <a:lvl3pPr indent="-355600" lvl="2" marL="1371600" marR="0" rtl="0" algn="l">
              <a:lnSpc>
                <a:spcPct val="90000"/>
              </a:lnSpc>
              <a:spcBef>
                <a:spcPts val="500"/>
              </a:spcBef>
              <a:spcAft>
                <a:spcPts val="0"/>
              </a:spcAft>
              <a:buClr>
                <a:srgbClr val="385623"/>
              </a:buClr>
              <a:buSzPts val="2000"/>
              <a:buFont typeface="Arial"/>
              <a:buChar char="•"/>
              <a:defRPr b="0" i="0" sz="2000" u="none" cap="none" strike="noStrike">
                <a:solidFill>
                  <a:srgbClr val="385623"/>
                </a:solidFill>
                <a:latin typeface="Calibri"/>
                <a:ea typeface="Calibri"/>
                <a:cs typeface="Calibri"/>
                <a:sym typeface="Calibri"/>
              </a:defRPr>
            </a:lvl3pPr>
            <a:lvl4pPr indent="-342900" lvl="3" marL="1828800" marR="0" rtl="0" algn="l">
              <a:lnSpc>
                <a:spcPct val="90000"/>
              </a:lnSpc>
              <a:spcBef>
                <a:spcPts val="500"/>
              </a:spcBef>
              <a:spcAft>
                <a:spcPts val="0"/>
              </a:spcAft>
              <a:buClr>
                <a:srgbClr val="385623"/>
              </a:buClr>
              <a:buSzPts val="1800"/>
              <a:buFont typeface="Arial"/>
              <a:buChar char="•"/>
              <a:defRPr b="0" i="0" sz="1800" u="none" cap="none" strike="noStrike">
                <a:solidFill>
                  <a:srgbClr val="385623"/>
                </a:solidFill>
                <a:latin typeface="Calibri"/>
                <a:ea typeface="Calibri"/>
                <a:cs typeface="Calibri"/>
                <a:sym typeface="Calibri"/>
              </a:defRPr>
            </a:lvl4pPr>
            <a:lvl5pPr indent="-342900" lvl="4" marL="2286000" marR="0" rtl="0" algn="l">
              <a:lnSpc>
                <a:spcPct val="90000"/>
              </a:lnSpc>
              <a:spcBef>
                <a:spcPts val="500"/>
              </a:spcBef>
              <a:spcAft>
                <a:spcPts val="0"/>
              </a:spcAft>
              <a:buClr>
                <a:srgbClr val="385623"/>
              </a:buClr>
              <a:buSzPts val="1800"/>
              <a:buFont typeface="Arial"/>
              <a:buChar char="•"/>
              <a:defRPr b="0" i="0" sz="1800" u="none" cap="none" strike="noStrike">
                <a:solidFill>
                  <a:srgbClr val="38562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20"/>
          <p:cNvPicPr preferRelativeResize="0"/>
          <p:nvPr/>
        </p:nvPicPr>
        <p:blipFill rotWithShape="1">
          <a:blip r:embed="rId2">
            <a:alphaModFix/>
          </a:blip>
          <a:srcRect b="0" l="0" r="0" t="0"/>
          <a:stretch/>
        </p:blipFill>
        <p:spPr>
          <a:xfrm>
            <a:off x="0" y="5577839"/>
            <a:ext cx="12192000" cy="1280161"/>
          </a:xfrm>
          <a:prstGeom prst="rect">
            <a:avLst/>
          </a:prstGeom>
          <a:noFill/>
          <a:ln>
            <a:noFill/>
          </a:ln>
        </p:spPr>
      </p:pic>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85623"/>
              </a:buClr>
              <a:buSzPts val="4400"/>
              <a:buFont typeface="Calibri"/>
              <a:buNone/>
              <a:defRPr b="0" i="0" sz="4400" u="none" cap="none" strike="noStrike">
                <a:solidFill>
                  <a:srgbClr val="38562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7.png"/><Relationship Id="rId7" Type="http://schemas.openxmlformats.org/officeDocument/2006/relationships/image" Target="../media/image9.jpg"/><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nvSpPr>
        <p:spPr>
          <a:xfrm>
            <a:off x="533400" y="3997325"/>
            <a:ext cx="11125200" cy="1408113"/>
          </a:xfrm>
          <a:prstGeom prst="rect">
            <a:avLst/>
          </a:prstGeom>
          <a:noFill/>
          <a:ln>
            <a:noFill/>
          </a:ln>
        </p:spPr>
        <p:txBody>
          <a:bodyPr anchorCtr="0" anchor="b" bIns="45700" lIns="45700" spcFirstLastPara="1" rIns="45700" wrap="square" tIns="45700">
            <a:normAutofit/>
          </a:bodyPr>
          <a:lstStyle/>
          <a:p>
            <a:pPr indent="0" lvl="0" marL="0" marR="0" rtl="0" algn="ctr">
              <a:lnSpc>
                <a:spcPct val="90000"/>
              </a:lnSpc>
              <a:spcBef>
                <a:spcPts val="0"/>
              </a:spcBef>
              <a:spcAft>
                <a:spcPts val="0"/>
              </a:spcAft>
              <a:buClr>
                <a:srgbClr val="000000"/>
              </a:buClr>
              <a:buSzPts val="4554"/>
              <a:buFont typeface="Arial"/>
              <a:buNone/>
            </a:pPr>
            <a:r>
              <a:rPr b="1" i="0" lang="en-US" sz="4554" u="none" cap="none" strike="noStrike">
                <a:solidFill>
                  <a:srgbClr val="20381C"/>
                </a:solidFill>
                <a:latin typeface="Helvetica Neue"/>
                <a:ea typeface="Helvetica Neue"/>
                <a:cs typeface="Helvetica Neue"/>
                <a:sym typeface="Helvetica Neue"/>
              </a:rPr>
              <a:t>Scouting America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554"/>
              <a:buFont typeface="Arial"/>
              <a:buNone/>
            </a:pPr>
            <a:r>
              <a:rPr b="1" i="0" lang="en-US" sz="4554" u="none" cap="none" strike="noStrike">
                <a:solidFill>
                  <a:srgbClr val="20381C"/>
                </a:solidFill>
                <a:latin typeface="Helvetica Neue"/>
                <a:ea typeface="Helvetica Neue"/>
                <a:cs typeface="Helvetica Neue"/>
                <a:sym typeface="Helvetica Neue"/>
              </a:rPr>
              <a:t>Leave No Trace Instructor Course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0"/>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Creation of the Non-Profit</a:t>
            </a:r>
            <a:endParaRPr/>
          </a:p>
        </p:txBody>
      </p:sp>
      <p:sp>
        <p:nvSpPr>
          <p:cNvPr id="166" name="Google Shape;166;p10"/>
          <p:cNvSpPr txBox="1"/>
          <p:nvPr>
            <p:ph idx="1" type="body"/>
          </p:nvPr>
        </p:nvSpPr>
        <p:spPr>
          <a:xfrm>
            <a:off x="838200" y="1829505"/>
            <a:ext cx="7581900" cy="44005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1993 - Outdoor Recreation Summit recommended creation of the non-profit LNT, Inc.</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1994 - LNT, Inc. was created to guide the national program’s development, establish partnerships, distribute educational materials, and conduct fundraising.</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2002 - Renamed the “Leave No Trace Center for Outdoor Ethics” (The Center).</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2022 – Rebranded as simply “Leave No Trace.”</a:t>
            </a:r>
            <a:endParaRPr/>
          </a:p>
          <a:p>
            <a:pPr indent="0" lvl="0" marL="0" rtl="0" algn="l">
              <a:lnSpc>
                <a:spcPct val="90000"/>
              </a:lnSpc>
              <a:spcBef>
                <a:spcPts val="1600"/>
              </a:spcBef>
              <a:spcAft>
                <a:spcPts val="0"/>
              </a:spcAft>
              <a:buClr>
                <a:srgbClr val="385623"/>
              </a:buClr>
              <a:buSzPts val="2600"/>
              <a:buNone/>
            </a:pPr>
            <a:r>
              <a:t/>
            </a:r>
            <a:endParaRPr sz="2600"/>
          </a:p>
        </p:txBody>
      </p:sp>
      <p:pic>
        <p:nvPicPr>
          <p:cNvPr descr="CIMG3997.jpg" id="167" name="Google Shape;167;p10"/>
          <p:cNvPicPr preferRelativeResize="0"/>
          <p:nvPr/>
        </p:nvPicPr>
        <p:blipFill rotWithShape="1">
          <a:blip r:embed="rId3">
            <a:alphaModFix/>
          </a:blip>
          <a:srcRect b="0" l="0" r="0" t="0"/>
          <a:stretch/>
        </p:blipFill>
        <p:spPr>
          <a:xfrm>
            <a:off x="8733183" y="1611796"/>
            <a:ext cx="2866818" cy="39555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Leave No Trace</a:t>
            </a:r>
            <a:endParaRPr/>
          </a:p>
        </p:txBody>
      </p:sp>
      <p:sp>
        <p:nvSpPr>
          <p:cNvPr id="173" name="Google Shape;173;p11"/>
          <p:cNvSpPr txBox="1"/>
          <p:nvPr>
            <p:ph idx="1" type="body"/>
          </p:nvPr>
        </p:nvSpPr>
        <p:spPr>
          <a:xfrm>
            <a:off x="838200" y="1825624"/>
            <a:ext cx="10598426" cy="2057263"/>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120000"/>
              </a:lnSpc>
              <a:spcBef>
                <a:spcPts val="0"/>
              </a:spcBef>
              <a:spcAft>
                <a:spcPts val="0"/>
              </a:spcAft>
              <a:buClr>
                <a:srgbClr val="385623"/>
              </a:buClr>
              <a:buSzPct val="100000"/>
              <a:buChar char="•"/>
            </a:pPr>
            <a:r>
              <a:rPr lang="en-US" sz="9600">
                <a:latin typeface="Helvetica Neue"/>
                <a:ea typeface="Helvetica Neue"/>
                <a:cs typeface="Helvetica Neue"/>
                <a:sym typeface="Helvetica Neue"/>
              </a:rPr>
              <a:t>Mission: Using the power of science, education and stewardship, Leave No Trace is on a mission to ensure a sustainable future for the outdoors and the planet.</a:t>
            </a:r>
            <a:endParaRPr/>
          </a:p>
          <a:p>
            <a:pPr indent="0" lvl="0" marL="228600" rtl="0" algn="l">
              <a:lnSpc>
                <a:spcPct val="90000"/>
              </a:lnSpc>
              <a:spcBef>
                <a:spcPts val="1600"/>
              </a:spcBef>
              <a:spcAft>
                <a:spcPts val="0"/>
              </a:spcAft>
              <a:buClr>
                <a:srgbClr val="385623"/>
              </a:buClr>
              <a:buSzPct val="100000"/>
              <a:buNone/>
            </a:pPr>
            <a:r>
              <a:rPr lang="en-US" sz="9600">
                <a:latin typeface="Helvetica Neue"/>
                <a:ea typeface="Helvetica Neue"/>
                <a:cs typeface="Helvetica Neue"/>
                <a:sym typeface="Helvetica Neue"/>
              </a:rPr>
              <a:t>No matter where or why you get outside, it’s yours to protect.</a:t>
            </a:r>
            <a:endParaRPr/>
          </a:p>
          <a:p>
            <a:pPr indent="0" lvl="0" marL="228600" rtl="0" algn="l">
              <a:lnSpc>
                <a:spcPct val="90000"/>
              </a:lnSpc>
              <a:spcBef>
                <a:spcPts val="1000"/>
              </a:spcBef>
              <a:spcAft>
                <a:spcPts val="0"/>
              </a:spcAft>
              <a:buClr>
                <a:srgbClr val="385623"/>
              </a:buClr>
              <a:buSzPct val="100000"/>
              <a:buNone/>
            </a:pPr>
            <a:r>
              <a:rPr lang="en-US" sz="9600">
                <a:latin typeface="Helvetica Neue"/>
                <a:ea typeface="Helvetica Neue"/>
                <a:cs typeface="Helvetica Neue"/>
                <a:sym typeface="Helvetica Neue"/>
              </a:rPr>
              <a:t>It’s Your Nature.</a:t>
            </a:r>
            <a:br>
              <a:rPr lang="en-US" sz="9600">
                <a:latin typeface="Helvetica Neue"/>
                <a:ea typeface="Helvetica Neue"/>
                <a:cs typeface="Helvetica Neue"/>
                <a:sym typeface="Helvetica Neue"/>
              </a:rPr>
            </a:br>
            <a:endParaRPr sz="9600">
              <a:latin typeface="Helvetica Neue"/>
              <a:ea typeface="Helvetica Neue"/>
              <a:cs typeface="Helvetica Neue"/>
              <a:sym typeface="Helvetica Neue"/>
            </a:endParaRPr>
          </a:p>
          <a:p>
            <a:pPr indent="0" lvl="0" marL="0" rtl="0" algn="l">
              <a:lnSpc>
                <a:spcPct val="90000"/>
              </a:lnSpc>
              <a:spcBef>
                <a:spcPts val="1000"/>
              </a:spcBef>
              <a:spcAft>
                <a:spcPts val="0"/>
              </a:spcAft>
              <a:buClr>
                <a:srgbClr val="385623"/>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2"/>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Leave No Trace Partners</a:t>
            </a:r>
            <a:endParaRPr/>
          </a:p>
        </p:txBody>
      </p:sp>
      <p:sp>
        <p:nvSpPr>
          <p:cNvPr id="180" name="Google Shape;180;p12"/>
          <p:cNvSpPr txBox="1"/>
          <p:nvPr>
            <p:ph idx="1" type="body"/>
          </p:nvPr>
        </p:nvSpPr>
        <p:spPr>
          <a:xfrm>
            <a:off x="838200" y="1825624"/>
            <a:ext cx="10598426" cy="2057263"/>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120000"/>
              </a:lnSpc>
              <a:spcBef>
                <a:spcPts val="0"/>
              </a:spcBef>
              <a:spcAft>
                <a:spcPts val="0"/>
              </a:spcAft>
              <a:buClr>
                <a:srgbClr val="385623"/>
              </a:buClr>
              <a:buSzPct val="100000"/>
              <a:buNone/>
            </a:pPr>
            <a:r>
              <a:rPr lang="en-US" sz="9600">
                <a:latin typeface="Helvetica Neue"/>
                <a:ea typeface="Helvetica Neue"/>
                <a:cs typeface="Helvetica Neue"/>
                <a:sym typeface="Helvetica Neue"/>
              </a:rPr>
              <a:t>Partners with federal &amp; state agencies, manufacturers, retailers, communities and others to promote minimum impact messages.</a:t>
            </a:r>
            <a:endParaRPr/>
          </a:p>
          <a:p>
            <a:pPr indent="-137160" lvl="0" marL="228600" rtl="0" algn="l">
              <a:lnSpc>
                <a:spcPct val="110000"/>
              </a:lnSpc>
              <a:spcBef>
                <a:spcPts val="1600"/>
              </a:spcBef>
              <a:spcAft>
                <a:spcPts val="0"/>
              </a:spcAft>
              <a:buClr>
                <a:srgbClr val="385623"/>
              </a:buClr>
              <a:buSzPct val="100000"/>
              <a:buFont typeface="Noto Sans Symbols"/>
              <a:buNone/>
            </a:pPr>
            <a:r>
              <a:t/>
            </a:r>
            <a:endParaRPr sz="3600"/>
          </a:p>
          <a:p>
            <a:pPr indent="0" lvl="0" marL="0" rtl="0" algn="l">
              <a:lnSpc>
                <a:spcPct val="90000"/>
              </a:lnSpc>
              <a:spcBef>
                <a:spcPts val="2000"/>
              </a:spcBef>
              <a:spcAft>
                <a:spcPts val="0"/>
              </a:spcAft>
              <a:buClr>
                <a:srgbClr val="385623"/>
              </a:buClr>
              <a:buSzPct val="100000"/>
              <a:buNone/>
            </a:pPr>
            <a:r>
              <a:t/>
            </a:r>
            <a:endParaRPr/>
          </a:p>
        </p:txBody>
      </p:sp>
      <p:grpSp>
        <p:nvGrpSpPr>
          <p:cNvPr id="181" name="Google Shape;181;p12"/>
          <p:cNvGrpSpPr/>
          <p:nvPr/>
        </p:nvGrpSpPr>
        <p:grpSpPr>
          <a:xfrm>
            <a:off x="426557" y="3882787"/>
            <a:ext cx="11474290" cy="1886258"/>
            <a:chOff x="426557" y="3750267"/>
            <a:chExt cx="11474290" cy="1886258"/>
          </a:xfrm>
        </p:grpSpPr>
        <p:grpSp>
          <p:nvGrpSpPr>
            <p:cNvPr id="182" name="Google Shape;182;p12"/>
            <p:cNvGrpSpPr/>
            <p:nvPr/>
          </p:nvGrpSpPr>
          <p:grpSpPr>
            <a:xfrm>
              <a:off x="426557" y="3750267"/>
              <a:ext cx="7152295" cy="1859131"/>
              <a:chOff x="613" y="3160"/>
              <a:chExt cx="4726" cy="1296"/>
            </a:xfrm>
          </p:grpSpPr>
          <p:pic>
            <p:nvPicPr>
              <p:cNvPr descr="blm2" id="183" name="Google Shape;183;p12"/>
              <p:cNvPicPr preferRelativeResize="0"/>
              <p:nvPr/>
            </p:nvPicPr>
            <p:blipFill rotWithShape="1">
              <a:blip r:embed="rId3">
                <a:alphaModFix/>
              </a:blip>
              <a:srcRect b="0" l="0" r="0" t="0"/>
              <a:stretch/>
            </p:blipFill>
            <p:spPr>
              <a:xfrm>
                <a:off x="2866" y="3566"/>
                <a:ext cx="1020" cy="830"/>
              </a:xfrm>
              <a:prstGeom prst="rect">
                <a:avLst/>
              </a:prstGeom>
              <a:noFill/>
              <a:ln>
                <a:noFill/>
              </a:ln>
            </p:spPr>
          </p:pic>
          <p:pic>
            <p:nvPicPr>
              <p:cNvPr descr="fws_col" id="184" name="Google Shape;184;p12"/>
              <p:cNvPicPr preferRelativeResize="0"/>
              <p:nvPr/>
            </p:nvPicPr>
            <p:blipFill rotWithShape="1">
              <a:blip r:embed="rId4">
                <a:alphaModFix/>
              </a:blip>
              <a:srcRect b="0" l="0" r="0" t="0"/>
              <a:stretch/>
            </p:blipFill>
            <p:spPr>
              <a:xfrm>
                <a:off x="4417" y="3559"/>
                <a:ext cx="814" cy="897"/>
              </a:xfrm>
              <a:prstGeom prst="rect">
                <a:avLst/>
              </a:prstGeom>
              <a:noFill/>
              <a:ln>
                <a:noFill/>
              </a:ln>
            </p:spPr>
          </p:pic>
          <p:sp>
            <p:nvSpPr>
              <p:cNvPr id="185" name="Google Shape;185;p12"/>
              <p:cNvSpPr txBox="1"/>
              <p:nvPr/>
            </p:nvSpPr>
            <p:spPr>
              <a:xfrm>
                <a:off x="2710" y="3172"/>
                <a:ext cx="1291" cy="386"/>
              </a:xfrm>
              <a:prstGeom prst="rect">
                <a:avLst/>
              </a:prstGeom>
              <a:noFill/>
              <a:ln>
                <a:noFill/>
              </a:ln>
            </p:spPr>
            <p:txBody>
              <a:bodyPr anchorCtr="0" anchor="t" bIns="0" lIns="120475" spcFirstLastPara="1" rIns="120475" wrap="square" tIns="60225">
                <a:spAutoFit/>
              </a:bodyPr>
              <a:lstStyle/>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Bureau of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Land Management</a:t>
                </a:r>
                <a:endParaRPr b="0" i="0" sz="1400" u="none" cap="none" strike="noStrike">
                  <a:solidFill>
                    <a:srgbClr val="000000"/>
                  </a:solidFill>
                  <a:latin typeface="Arial"/>
                  <a:ea typeface="Arial"/>
                  <a:cs typeface="Arial"/>
                  <a:sym typeface="Arial"/>
                </a:endParaRPr>
              </a:p>
            </p:txBody>
          </p:sp>
          <p:sp>
            <p:nvSpPr>
              <p:cNvPr id="186" name="Google Shape;186;p12"/>
              <p:cNvSpPr txBox="1"/>
              <p:nvPr/>
            </p:nvSpPr>
            <p:spPr>
              <a:xfrm>
                <a:off x="4254" y="3172"/>
                <a:ext cx="1085" cy="386"/>
              </a:xfrm>
              <a:prstGeom prst="rect">
                <a:avLst/>
              </a:prstGeom>
              <a:noFill/>
              <a:ln>
                <a:noFill/>
              </a:ln>
            </p:spPr>
            <p:txBody>
              <a:bodyPr anchorCtr="0" anchor="t" bIns="0" lIns="120475" spcFirstLastPara="1" rIns="120475" wrap="square" tIns="60225">
                <a:spAutoFit/>
              </a:bodyPr>
              <a:lstStyle/>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U.S. Fish  &amp;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Wildlife Service</a:t>
                </a:r>
                <a:endParaRPr b="0" i="0" sz="1400" u="none" cap="none" strike="noStrike">
                  <a:solidFill>
                    <a:srgbClr val="000000"/>
                  </a:solidFill>
                  <a:latin typeface="Arial"/>
                  <a:ea typeface="Arial"/>
                  <a:cs typeface="Arial"/>
                  <a:sym typeface="Arial"/>
                </a:endParaRPr>
              </a:p>
            </p:txBody>
          </p:sp>
          <p:sp>
            <p:nvSpPr>
              <p:cNvPr id="187" name="Google Shape;187;p12"/>
              <p:cNvSpPr txBox="1"/>
              <p:nvPr/>
            </p:nvSpPr>
            <p:spPr>
              <a:xfrm>
                <a:off x="1605" y="3172"/>
                <a:ext cx="973" cy="386"/>
              </a:xfrm>
              <a:prstGeom prst="rect">
                <a:avLst/>
              </a:prstGeom>
              <a:noFill/>
              <a:ln>
                <a:noFill/>
              </a:ln>
            </p:spPr>
            <p:txBody>
              <a:bodyPr anchorCtr="0" anchor="t" bIns="0" lIns="120475" spcFirstLastPara="1" rIns="120475" wrap="square" tIns="60225">
                <a:spAutoFit/>
              </a:bodyPr>
              <a:lstStyle/>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National Park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Service</a:t>
                </a:r>
                <a:endParaRPr b="0" i="0" sz="1400" u="none" cap="none" strike="noStrike">
                  <a:solidFill>
                    <a:srgbClr val="000000"/>
                  </a:solidFill>
                  <a:latin typeface="Arial"/>
                  <a:ea typeface="Arial"/>
                  <a:cs typeface="Arial"/>
                  <a:sym typeface="Arial"/>
                </a:endParaRPr>
              </a:p>
            </p:txBody>
          </p:sp>
          <p:sp>
            <p:nvSpPr>
              <p:cNvPr id="188" name="Google Shape;188;p12"/>
              <p:cNvSpPr txBox="1"/>
              <p:nvPr/>
            </p:nvSpPr>
            <p:spPr>
              <a:xfrm>
                <a:off x="613" y="3160"/>
                <a:ext cx="847" cy="386"/>
              </a:xfrm>
              <a:prstGeom prst="rect">
                <a:avLst/>
              </a:prstGeom>
              <a:noFill/>
              <a:ln>
                <a:noFill/>
              </a:ln>
            </p:spPr>
            <p:txBody>
              <a:bodyPr anchorCtr="0" anchor="t" bIns="0" lIns="120475" spcFirstLastPara="1" rIns="120475" wrap="square" tIns="60225">
                <a:spAutoFit/>
              </a:bodyPr>
              <a:lstStyle/>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U.S. Forest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Service</a:t>
                </a:r>
                <a:endParaRPr b="0" i="0" sz="1400" u="none" cap="none" strike="noStrike">
                  <a:solidFill>
                    <a:srgbClr val="000000"/>
                  </a:solidFill>
                  <a:latin typeface="Arial"/>
                  <a:ea typeface="Arial"/>
                  <a:cs typeface="Arial"/>
                  <a:sym typeface="Arial"/>
                </a:endParaRPr>
              </a:p>
            </p:txBody>
          </p:sp>
          <p:pic>
            <p:nvPicPr>
              <p:cNvPr descr="fs" id="189" name="Google Shape;189;p12"/>
              <p:cNvPicPr preferRelativeResize="0"/>
              <p:nvPr/>
            </p:nvPicPr>
            <p:blipFill rotWithShape="1">
              <a:blip r:embed="rId5">
                <a:alphaModFix/>
              </a:blip>
              <a:srcRect b="0" l="0" r="0" t="0"/>
              <a:stretch/>
            </p:blipFill>
            <p:spPr>
              <a:xfrm>
                <a:off x="648" y="3600"/>
                <a:ext cx="810" cy="817"/>
              </a:xfrm>
              <a:prstGeom prst="rect">
                <a:avLst/>
              </a:prstGeom>
              <a:noFill/>
              <a:ln>
                <a:noFill/>
              </a:ln>
            </p:spPr>
          </p:pic>
          <p:pic>
            <p:nvPicPr>
              <p:cNvPr descr="nps" id="190" name="Google Shape;190;p12"/>
              <p:cNvPicPr preferRelativeResize="0"/>
              <p:nvPr/>
            </p:nvPicPr>
            <p:blipFill rotWithShape="1">
              <a:blip r:embed="rId6">
                <a:alphaModFix/>
              </a:blip>
              <a:srcRect b="0" l="0" r="0" t="0"/>
              <a:stretch/>
            </p:blipFill>
            <p:spPr>
              <a:xfrm>
                <a:off x="1686" y="3504"/>
                <a:ext cx="791" cy="936"/>
              </a:xfrm>
              <a:prstGeom prst="rect">
                <a:avLst/>
              </a:prstGeom>
              <a:noFill/>
              <a:ln>
                <a:noFill/>
              </a:ln>
            </p:spPr>
          </p:pic>
        </p:grpSp>
        <p:pic>
          <p:nvPicPr>
            <p:cNvPr descr="usace logo.jpg" id="191" name="Google Shape;191;p12"/>
            <p:cNvPicPr preferRelativeResize="0"/>
            <p:nvPr/>
          </p:nvPicPr>
          <p:blipFill rotWithShape="1">
            <a:blip r:embed="rId7">
              <a:alphaModFix/>
            </a:blip>
            <a:srcRect b="0" l="0" r="0" t="0"/>
            <a:stretch/>
          </p:blipFill>
          <p:spPr>
            <a:xfrm>
              <a:off x="8057770" y="4317303"/>
              <a:ext cx="1577546" cy="1319222"/>
            </a:xfrm>
            <a:prstGeom prst="rect">
              <a:avLst/>
            </a:prstGeom>
            <a:noFill/>
            <a:ln>
              <a:noFill/>
            </a:ln>
          </p:spPr>
        </p:pic>
        <p:pic>
          <p:nvPicPr>
            <p:cNvPr descr="imgres.png" id="192" name="Google Shape;192;p12"/>
            <p:cNvPicPr preferRelativeResize="0"/>
            <p:nvPr/>
          </p:nvPicPr>
          <p:blipFill rotWithShape="1">
            <a:blip r:embed="rId8">
              <a:alphaModFix/>
            </a:blip>
            <a:srcRect b="0" l="0" r="0" t="0"/>
            <a:stretch/>
          </p:blipFill>
          <p:spPr>
            <a:xfrm>
              <a:off x="9955865" y="4336246"/>
              <a:ext cx="1740835" cy="1204745"/>
            </a:xfrm>
            <a:prstGeom prst="rect">
              <a:avLst/>
            </a:prstGeom>
            <a:noFill/>
            <a:ln>
              <a:noFill/>
            </a:ln>
          </p:spPr>
        </p:pic>
        <p:sp>
          <p:nvSpPr>
            <p:cNvPr id="193" name="Google Shape;193;p12"/>
            <p:cNvSpPr txBox="1"/>
            <p:nvPr/>
          </p:nvSpPr>
          <p:spPr>
            <a:xfrm>
              <a:off x="7877887" y="3769629"/>
              <a:ext cx="1830186" cy="553278"/>
            </a:xfrm>
            <a:prstGeom prst="rect">
              <a:avLst/>
            </a:prstGeom>
            <a:noFill/>
            <a:ln>
              <a:noFill/>
            </a:ln>
          </p:spPr>
          <p:txBody>
            <a:bodyPr anchorCtr="0" anchor="t" bIns="0" lIns="120475" spcFirstLastPara="1" rIns="120475" wrap="square" tIns="60225">
              <a:spAutoFit/>
            </a:bodyPr>
            <a:lstStyle/>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U.S. Army Corps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of Engineers</a:t>
              </a:r>
              <a:endParaRPr b="0" i="0" sz="1400" u="none" cap="none" strike="noStrike">
                <a:solidFill>
                  <a:srgbClr val="000000"/>
                </a:solidFill>
                <a:latin typeface="Arial"/>
                <a:ea typeface="Arial"/>
                <a:cs typeface="Arial"/>
                <a:sym typeface="Arial"/>
              </a:endParaRPr>
            </a:p>
          </p:txBody>
        </p:sp>
        <p:sp>
          <p:nvSpPr>
            <p:cNvPr id="194" name="Google Shape;194;p12"/>
            <p:cNvSpPr txBox="1"/>
            <p:nvPr/>
          </p:nvSpPr>
          <p:spPr>
            <a:xfrm>
              <a:off x="9799091" y="3771902"/>
              <a:ext cx="2101756" cy="553278"/>
            </a:xfrm>
            <a:prstGeom prst="rect">
              <a:avLst/>
            </a:prstGeom>
            <a:noFill/>
            <a:ln>
              <a:noFill/>
            </a:ln>
          </p:spPr>
          <p:txBody>
            <a:bodyPr anchorCtr="0" anchor="t" bIns="0" lIns="120475" spcFirstLastPara="1" rIns="120475" wrap="square" tIns="60225">
              <a:spAutoFit/>
            </a:bodyPr>
            <a:lstStyle/>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Nat. Association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hlink"/>
                </a:buClr>
                <a:buSzPts val="1600"/>
                <a:buFont typeface="Arial"/>
                <a:buNone/>
              </a:pPr>
              <a:r>
                <a:rPr b="0" i="0" lang="en-US" sz="1600" u="none" cap="none" strike="noStrike">
                  <a:solidFill>
                    <a:schemeClr val="hlink"/>
                  </a:solidFill>
                  <a:latin typeface="Helvetica Neue"/>
                  <a:ea typeface="Helvetica Neue"/>
                  <a:cs typeface="Helvetica Neue"/>
                  <a:sym typeface="Helvetica Neue"/>
                </a:rPr>
                <a:t>of State Park Dir.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Current Status</a:t>
            </a:r>
            <a:endParaRPr/>
          </a:p>
        </p:txBody>
      </p:sp>
      <p:sp>
        <p:nvSpPr>
          <p:cNvPr id="200" name="Google Shape;200;p13"/>
          <p:cNvSpPr txBox="1"/>
          <p:nvPr>
            <p:ph idx="1" type="body"/>
          </p:nvPr>
        </p:nvSpPr>
        <p:spPr>
          <a:xfrm>
            <a:off x="838200" y="1829505"/>
            <a:ext cx="8553450" cy="45148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Leave No Trace is located in Boulder, CO, and guided by a Board of Directors with corporate, non-profit and government representatives.</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&gt; 3 million budget;  staff:  15 permanent staff &amp; 3 teams of traveling educators.</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Funding primarily derived from partnerships and grants (63%), individual giving (16%), and program services (12%).</a:t>
            </a:r>
            <a:endParaRPr/>
          </a:p>
          <a:p>
            <a:pPr indent="-76200" lvl="0" marL="228600" rtl="0" algn="l">
              <a:lnSpc>
                <a:spcPct val="100000"/>
              </a:lnSpc>
              <a:spcBef>
                <a:spcPts val="1200"/>
              </a:spcBef>
              <a:spcAft>
                <a:spcPts val="0"/>
              </a:spcAft>
              <a:buClr>
                <a:srgbClr val="385623"/>
              </a:buClr>
              <a:buSzPts val="2400"/>
              <a:buNone/>
            </a:pPr>
            <a:r>
              <a:t/>
            </a:r>
            <a:endParaRPr sz="2400">
              <a:latin typeface="Helvetica Neue"/>
              <a:ea typeface="Helvetica Neue"/>
              <a:cs typeface="Helvetica Neue"/>
              <a:sym typeface="Helvetica Neue"/>
            </a:endParaRPr>
          </a:p>
          <a:p>
            <a:pPr indent="0" lvl="0" marL="0" rtl="0" algn="l">
              <a:lnSpc>
                <a:spcPct val="100000"/>
              </a:lnSpc>
              <a:spcBef>
                <a:spcPts val="1200"/>
              </a:spcBef>
              <a:spcAft>
                <a:spcPts val="0"/>
              </a:spcAft>
              <a:buClr>
                <a:srgbClr val="385623"/>
              </a:buClr>
              <a:buSzPts val="1400"/>
              <a:buNone/>
            </a:pPr>
            <a:r>
              <a:rPr lang="en-US" sz="1400">
                <a:latin typeface="Helvetica Neue"/>
                <a:ea typeface="Helvetica Neue"/>
                <a:cs typeface="Helvetica Neue"/>
                <a:sym typeface="Helvetica Neue"/>
              </a:rPr>
              <a:t>(As of: Oct 2024)</a:t>
            </a:r>
            <a:endParaRPr/>
          </a:p>
          <a:p>
            <a:pPr indent="0" lvl="0" marL="0" rtl="0" algn="l">
              <a:lnSpc>
                <a:spcPct val="90000"/>
              </a:lnSpc>
              <a:spcBef>
                <a:spcPts val="1600"/>
              </a:spcBef>
              <a:spcAft>
                <a:spcPts val="0"/>
              </a:spcAft>
              <a:buClr>
                <a:srgbClr val="385623"/>
              </a:buClr>
              <a:buSzPts val="2800"/>
              <a:buNone/>
            </a:pPr>
            <a:r>
              <a:t/>
            </a:r>
            <a:endParaRPr/>
          </a:p>
        </p:txBody>
      </p:sp>
      <p:pic>
        <p:nvPicPr>
          <p:cNvPr descr="2209477748.jpg" id="201" name="Google Shape;201;p13"/>
          <p:cNvPicPr preferRelativeResize="0"/>
          <p:nvPr/>
        </p:nvPicPr>
        <p:blipFill rotWithShape="1">
          <a:blip r:embed="rId3">
            <a:alphaModFix/>
          </a:blip>
          <a:srcRect b="0" l="0" r="0" t="0"/>
          <a:stretch/>
        </p:blipFill>
        <p:spPr>
          <a:xfrm>
            <a:off x="9517128" y="1596788"/>
            <a:ext cx="2077072" cy="33562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Evolving Focus</a:t>
            </a:r>
            <a:endParaRPr/>
          </a:p>
        </p:txBody>
      </p:sp>
      <p:sp>
        <p:nvSpPr>
          <p:cNvPr id="208" name="Google Shape;208;p14"/>
          <p:cNvSpPr/>
          <p:nvPr/>
        </p:nvSpPr>
        <p:spPr>
          <a:xfrm>
            <a:off x="4249271" y="1616286"/>
            <a:ext cx="7334430" cy="2009041"/>
          </a:xfrm>
          <a:prstGeom prst="rect">
            <a:avLst/>
          </a:prstGeom>
          <a:noFill/>
          <a:ln>
            <a:noFill/>
          </a:ln>
        </p:spPr>
        <p:txBody>
          <a:bodyPr anchorCtr="0" anchor="t" bIns="49325" lIns="98650" spcFirstLastPara="1" rIns="98650" wrap="square" tIns="493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385623"/>
                </a:solidFill>
                <a:latin typeface="Helvetica Neue"/>
                <a:ea typeface="Helvetica Neue"/>
                <a:cs typeface="Helvetica Neue"/>
                <a:sym typeface="Helvetica Neue"/>
              </a:rPr>
              <a:t>The Leave No Trace program began with a focus on Wilderness and the federal agencies, but has evolved to encompass backcountry, frontcountry,  and urban settings. </a:t>
            </a:r>
            <a:endParaRPr b="0" i="0" sz="1400" u="none" cap="none" strike="noStrike">
              <a:solidFill>
                <a:srgbClr val="000000"/>
              </a:solidFill>
              <a:latin typeface="Arial"/>
              <a:ea typeface="Arial"/>
              <a:cs typeface="Arial"/>
              <a:sym typeface="Arial"/>
            </a:endParaRPr>
          </a:p>
        </p:txBody>
      </p:sp>
      <p:grpSp>
        <p:nvGrpSpPr>
          <p:cNvPr id="209" name="Google Shape;209;p14"/>
          <p:cNvGrpSpPr/>
          <p:nvPr/>
        </p:nvGrpSpPr>
        <p:grpSpPr>
          <a:xfrm>
            <a:off x="1064839" y="1760561"/>
            <a:ext cx="10489971" cy="3966878"/>
            <a:chOff x="646139" y="1812949"/>
            <a:chExt cx="10490885" cy="3966877"/>
          </a:xfrm>
        </p:grpSpPr>
        <p:pic>
          <p:nvPicPr>
            <p:cNvPr descr="Bent trash container from bears.JPG" id="210" name="Google Shape;210;p14"/>
            <p:cNvPicPr preferRelativeResize="0"/>
            <p:nvPr/>
          </p:nvPicPr>
          <p:blipFill rotWithShape="1">
            <a:blip r:embed="rId3">
              <a:alphaModFix/>
            </a:blip>
            <a:srcRect b="0" l="0" r="0" t="0"/>
            <a:stretch/>
          </p:blipFill>
          <p:spPr>
            <a:xfrm>
              <a:off x="646139" y="1812949"/>
              <a:ext cx="2975158" cy="3966877"/>
            </a:xfrm>
            <a:prstGeom prst="rect">
              <a:avLst/>
            </a:prstGeom>
            <a:noFill/>
            <a:ln>
              <a:noFill/>
            </a:ln>
          </p:spPr>
        </p:pic>
        <p:pic>
          <p:nvPicPr>
            <p:cNvPr descr="Bear at picnic table.jpg" id="211" name="Google Shape;211;p14"/>
            <p:cNvPicPr preferRelativeResize="0"/>
            <p:nvPr/>
          </p:nvPicPr>
          <p:blipFill rotWithShape="1">
            <a:blip r:embed="rId4">
              <a:alphaModFix/>
            </a:blip>
            <a:srcRect b="0" l="0" r="0" t="0"/>
            <a:stretch/>
          </p:blipFill>
          <p:spPr>
            <a:xfrm>
              <a:off x="7133733" y="3155377"/>
              <a:ext cx="4003291" cy="2624449"/>
            </a:xfrm>
            <a:prstGeom prst="rect">
              <a:avLst/>
            </a:prstGeom>
            <a:noFill/>
            <a:ln>
              <a:noFill/>
            </a:ln>
          </p:spPr>
        </p:pic>
        <p:sp>
          <p:nvSpPr>
            <p:cNvPr id="212" name="Google Shape;212;p14"/>
            <p:cNvSpPr txBox="1"/>
            <p:nvPr/>
          </p:nvSpPr>
          <p:spPr>
            <a:xfrm>
              <a:off x="652582" y="1816717"/>
              <a:ext cx="29550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Helvetica Neue"/>
                  <a:ea typeface="Helvetica Neue"/>
                  <a:cs typeface="Helvetica Neue"/>
                  <a:sym typeface="Helvetica Neue"/>
                </a:rPr>
                <a:t>Frontcountry</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5"/>
          <p:cNvSpPr txBox="1"/>
          <p:nvPr>
            <p:ph type="title"/>
          </p:nvPr>
        </p:nvSpPr>
        <p:spPr>
          <a:xfrm>
            <a:off x="1638300" y="365125"/>
            <a:ext cx="9715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Evolving Logos</a:t>
            </a:r>
            <a:endParaRPr/>
          </a:p>
        </p:txBody>
      </p:sp>
      <p:pic>
        <p:nvPicPr>
          <p:cNvPr id="219" name="Google Shape;219;p15"/>
          <p:cNvPicPr preferRelativeResize="0"/>
          <p:nvPr/>
        </p:nvPicPr>
        <p:blipFill rotWithShape="1">
          <a:blip r:embed="rId3">
            <a:alphaModFix/>
          </a:blip>
          <a:srcRect b="0" l="0" r="0" t="0"/>
          <a:stretch/>
        </p:blipFill>
        <p:spPr>
          <a:xfrm>
            <a:off x="1084325" y="3357075"/>
            <a:ext cx="1262913" cy="1257300"/>
          </a:xfrm>
          <a:prstGeom prst="rect">
            <a:avLst/>
          </a:prstGeom>
          <a:noFill/>
          <a:ln>
            <a:noFill/>
          </a:ln>
        </p:spPr>
      </p:pic>
      <p:pic>
        <p:nvPicPr>
          <p:cNvPr id="220" name="Google Shape;220;p15"/>
          <p:cNvPicPr preferRelativeResize="0"/>
          <p:nvPr/>
        </p:nvPicPr>
        <p:blipFill rotWithShape="1">
          <a:blip r:embed="rId4">
            <a:alphaModFix/>
          </a:blip>
          <a:srcRect b="0" l="0" r="0" t="0"/>
          <a:stretch/>
        </p:blipFill>
        <p:spPr>
          <a:xfrm>
            <a:off x="5177188" y="3409263"/>
            <a:ext cx="1731862" cy="1038613"/>
          </a:xfrm>
          <a:prstGeom prst="rect">
            <a:avLst/>
          </a:prstGeom>
          <a:noFill/>
          <a:ln>
            <a:noFill/>
          </a:ln>
        </p:spPr>
      </p:pic>
      <p:pic>
        <p:nvPicPr>
          <p:cNvPr id="221" name="Google Shape;221;p15"/>
          <p:cNvPicPr preferRelativeResize="0"/>
          <p:nvPr/>
        </p:nvPicPr>
        <p:blipFill rotWithShape="1">
          <a:blip r:embed="rId5">
            <a:alphaModFix/>
          </a:blip>
          <a:srcRect b="0" l="0" r="0" t="0"/>
          <a:stretch/>
        </p:blipFill>
        <p:spPr>
          <a:xfrm>
            <a:off x="3141725" y="3357075"/>
            <a:ext cx="1600200" cy="1202817"/>
          </a:xfrm>
          <a:prstGeom prst="rect">
            <a:avLst/>
          </a:prstGeom>
          <a:noFill/>
          <a:ln>
            <a:noFill/>
          </a:ln>
        </p:spPr>
      </p:pic>
      <p:pic>
        <p:nvPicPr>
          <p:cNvPr id="222" name="Google Shape;222;p15"/>
          <p:cNvPicPr preferRelativeResize="0"/>
          <p:nvPr/>
        </p:nvPicPr>
        <p:blipFill rotWithShape="1">
          <a:blip r:embed="rId6">
            <a:alphaModFix/>
          </a:blip>
          <a:srcRect b="0" l="0" r="0" t="0"/>
          <a:stretch/>
        </p:blipFill>
        <p:spPr>
          <a:xfrm>
            <a:off x="7344300" y="3021413"/>
            <a:ext cx="1814332" cy="1814332"/>
          </a:xfrm>
          <a:prstGeom prst="rect">
            <a:avLst/>
          </a:prstGeom>
          <a:noFill/>
          <a:ln>
            <a:noFill/>
          </a:ln>
        </p:spPr>
      </p:pic>
      <p:sp>
        <p:nvSpPr>
          <p:cNvPr id="223" name="Google Shape;223;p15"/>
          <p:cNvSpPr/>
          <p:nvPr/>
        </p:nvSpPr>
        <p:spPr>
          <a:xfrm>
            <a:off x="855725" y="4842975"/>
            <a:ext cx="1714500" cy="571500"/>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2001-2004</a:t>
            </a:r>
            <a:endParaRPr b="0" i="0" sz="1400" u="none" cap="none" strike="noStrike">
              <a:solidFill>
                <a:srgbClr val="000000"/>
              </a:solidFill>
              <a:latin typeface="Arial"/>
              <a:ea typeface="Arial"/>
              <a:cs typeface="Arial"/>
              <a:sym typeface="Arial"/>
            </a:endParaRPr>
          </a:p>
        </p:txBody>
      </p:sp>
      <p:sp>
        <p:nvSpPr>
          <p:cNvPr id="224" name="Google Shape;224;p15"/>
          <p:cNvSpPr/>
          <p:nvPr/>
        </p:nvSpPr>
        <p:spPr>
          <a:xfrm>
            <a:off x="3027425" y="4842975"/>
            <a:ext cx="1714500" cy="571500"/>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2010 - 2014</a:t>
            </a:r>
            <a:endParaRPr b="0" i="0" sz="1400" u="none" cap="none" strike="noStrike">
              <a:solidFill>
                <a:srgbClr val="000000"/>
              </a:solidFill>
              <a:latin typeface="Arial"/>
              <a:ea typeface="Arial"/>
              <a:cs typeface="Arial"/>
              <a:sym typeface="Arial"/>
            </a:endParaRPr>
          </a:p>
        </p:txBody>
      </p:sp>
      <p:sp>
        <p:nvSpPr>
          <p:cNvPr id="225" name="Google Shape;225;p15"/>
          <p:cNvSpPr/>
          <p:nvPr/>
        </p:nvSpPr>
        <p:spPr>
          <a:xfrm>
            <a:off x="5199125" y="4842975"/>
            <a:ext cx="1714500" cy="571500"/>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2014 – 2016</a:t>
            </a:r>
            <a:endParaRPr b="0" i="0" sz="1400" u="none" cap="none" strike="noStrike">
              <a:solidFill>
                <a:srgbClr val="000000"/>
              </a:solidFill>
              <a:latin typeface="Arial"/>
              <a:ea typeface="Arial"/>
              <a:cs typeface="Arial"/>
              <a:sym typeface="Arial"/>
            </a:endParaRPr>
          </a:p>
        </p:txBody>
      </p:sp>
      <p:sp>
        <p:nvSpPr>
          <p:cNvPr id="226" name="Google Shape;226;p15"/>
          <p:cNvSpPr/>
          <p:nvPr/>
        </p:nvSpPr>
        <p:spPr>
          <a:xfrm>
            <a:off x="7370825" y="4842975"/>
            <a:ext cx="1714500" cy="571500"/>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2016 – 2021</a:t>
            </a:r>
            <a:endParaRPr b="0" i="0" sz="1400" u="none" cap="none" strike="noStrike">
              <a:solidFill>
                <a:srgbClr val="000000"/>
              </a:solidFill>
              <a:latin typeface="Arial"/>
              <a:ea typeface="Arial"/>
              <a:cs typeface="Arial"/>
              <a:sym typeface="Arial"/>
            </a:endParaRPr>
          </a:p>
        </p:txBody>
      </p:sp>
      <p:pic>
        <p:nvPicPr>
          <p:cNvPr id="227" name="Google Shape;227;p15"/>
          <p:cNvPicPr preferRelativeResize="0"/>
          <p:nvPr/>
        </p:nvPicPr>
        <p:blipFill rotWithShape="1">
          <a:blip r:embed="rId7">
            <a:alphaModFix/>
          </a:blip>
          <a:srcRect b="0" l="0" r="0" t="0"/>
          <a:stretch/>
        </p:blipFill>
        <p:spPr>
          <a:xfrm>
            <a:off x="6476025" y="365125"/>
            <a:ext cx="3066501" cy="1724925"/>
          </a:xfrm>
          <a:prstGeom prst="rect">
            <a:avLst/>
          </a:prstGeom>
          <a:noFill/>
          <a:ln>
            <a:noFill/>
          </a:ln>
        </p:spPr>
      </p:pic>
      <p:pic>
        <p:nvPicPr>
          <p:cNvPr id="228" name="Google Shape;228;p15"/>
          <p:cNvPicPr preferRelativeResize="0"/>
          <p:nvPr/>
        </p:nvPicPr>
        <p:blipFill rotWithShape="1">
          <a:blip r:embed="rId8">
            <a:alphaModFix/>
          </a:blip>
          <a:srcRect b="0" l="0" r="0" t="0"/>
          <a:stretch/>
        </p:blipFill>
        <p:spPr>
          <a:xfrm>
            <a:off x="9463288" y="3622113"/>
            <a:ext cx="1872975" cy="727225"/>
          </a:xfrm>
          <a:prstGeom prst="rect">
            <a:avLst/>
          </a:prstGeom>
          <a:solidFill>
            <a:schemeClr val="accent1"/>
          </a:solidFill>
          <a:ln>
            <a:noFill/>
          </a:ln>
        </p:spPr>
      </p:pic>
      <p:sp>
        <p:nvSpPr>
          <p:cNvPr id="229" name="Google Shape;229;p15"/>
          <p:cNvSpPr/>
          <p:nvPr/>
        </p:nvSpPr>
        <p:spPr>
          <a:xfrm>
            <a:off x="9542525" y="4842975"/>
            <a:ext cx="1714500" cy="571500"/>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2022 – 2024</a:t>
            </a:r>
            <a:endParaRPr b="0" i="0" sz="1400" u="none" cap="none" strike="noStrike">
              <a:solidFill>
                <a:srgbClr val="000000"/>
              </a:solidFill>
              <a:latin typeface="Arial"/>
              <a:ea typeface="Arial"/>
              <a:cs typeface="Arial"/>
              <a:sym typeface="Arial"/>
            </a:endParaRPr>
          </a:p>
        </p:txBody>
      </p:sp>
      <p:sp>
        <p:nvSpPr>
          <p:cNvPr id="230" name="Google Shape;230;p15"/>
          <p:cNvSpPr/>
          <p:nvPr/>
        </p:nvSpPr>
        <p:spPr>
          <a:xfrm>
            <a:off x="7152025" y="2030150"/>
            <a:ext cx="1714500" cy="505800"/>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2024 – Present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How Does Scouting America Support Leave No Trace?</a:t>
            </a:r>
            <a:endParaRPr/>
          </a:p>
        </p:txBody>
      </p:sp>
      <p:sp>
        <p:nvSpPr>
          <p:cNvPr id="236" name="Google Shape;236;p16"/>
          <p:cNvSpPr txBox="1"/>
          <p:nvPr>
            <p:ph idx="1" type="body"/>
          </p:nvPr>
        </p:nvSpPr>
        <p:spPr>
          <a:xfrm>
            <a:off x="838200" y="1825625"/>
            <a:ext cx="7444409" cy="388606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Leave No Trace introduced at 1993 National Jamboree</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Non-Profit Partner</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Education</a:t>
            </a:r>
            <a:endParaRPr/>
          </a:p>
          <a:p>
            <a:pPr indent="-228600" lvl="1" marL="685800" rtl="0" algn="l">
              <a:lnSpc>
                <a:spcPct val="100000"/>
              </a:lnSpc>
              <a:spcBef>
                <a:spcPts val="1200"/>
              </a:spcBef>
              <a:spcAft>
                <a:spcPts val="0"/>
              </a:spcAft>
              <a:buClr>
                <a:srgbClr val="385623"/>
              </a:buClr>
              <a:buSzPts val="2000"/>
              <a:buChar char="•"/>
            </a:pPr>
            <a:r>
              <a:rPr lang="en-US" sz="2000">
                <a:latin typeface="Helvetica Neue"/>
                <a:ea typeface="Helvetica Neue"/>
                <a:cs typeface="Helvetica Neue"/>
                <a:sym typeface="Helvetica Neue"/>
              </a:rPr>
              <a:t>Largest organizational user of the outdoors</a:t>
            </a:r>
            <a:endParaRPr/>
          </a:p>
          <a:p>
            <a:pPr indent="-228600" lvl="1" marL="685800" rtl="0" algn="l">
              <a:lnSpc>
                <a:spcPct val="100000"/>
              </a:lnSpc>
              <a:spcBef>
                <a:spcPts val="1200"/>
              </a:spcBef>
              <a:spcAft>
                <a:spcPts val="0"/>
              </a:spcAft>
              <a:buClr>
                <a:srgbClr val="385623"/>
              </a:buClr>
              <a:buSzPts val="2000"/>
              <a:buChar char="•"/>
            </a:pPr>
            <a:r>
              <a:rPr lang="en-US" sz="2000">
                <a:latin typeface="Helvetica Neue"/>
                <a:ea typeface="Helvetica Neue"/>
                <a:cs typeface="Helvetica Neue"/>
                <a:sym typeface="Helvetica Neue"/>
              </a:rPr>
              <a:t>BSA trains more people in Leave No Trace than all other organizations combined</a:t>
            </a:r>
            <a:endParaRPr/>
          </a:p>
          <a:p>
            <a:pPr indent="-76200" lvl="1" marL="685800" rtl="0" algn="l">
              <a:lnSpc>
                <a:spcPct val="100000"/>
              </a:lnSpc>
              <a:spcBef>
                <a:spcPts val="1200"/>
              </a:spcBef>
              <a:spcAft>
                <a:spcPts val="0"/>
              </a:spcAft>
              <a:buClr>
                <a:srgbClr val="385623"/>
              </a:buClr>
              <a:buSzPts val="2400"/>
              <a:buNone/>
            </a:pPr>
            <a:r>
              <a:t/>
            </a:r>
            <a:endParaRPr/>
          </a:p>
          <a:p>
            <a:pPr indent="-12700" lvl="0" marL="228600" rtl="0" algn="l">
              <a:lnSpc>
                <a:spcPct val="110000"/>
              </a:lnSpc>
              <a:spcBef>
                <a:spcPts val="1400"/>
              </a:spcBef>
              <a:spcAft>
                <a:spcPts val="0"/>
              </a:spcAft>
              <a:buClr>
                <a:srgbClr val="385623"/>
              </a:buClr>
              <a:buSzPts val="3400"/>
              <a:buNone/>
            </a:pPr>
            <a:r>
              <a:t/>
            </a:r>
            <a:endParaRPr sz="3400"/>
          </a:p>
          <a:p>
            <a:pPr indent="-12700" lvl="0" marL="228600" rtl="0" algn="l">
              <a:lnSpc>
                <a:spcPct val="110000"/>
              </a:lnSpc>
              <a:spcBef>
                <a:spcPts val="1600"/>
              </a:spcBef>
              <a:spcAft>
                <a:spcPts val="0"/>
              </a:spcAft>
              <a:buClr>
                <a:srgbClr val="385623"/>
              </a:buClr>
              <a:buSzPts val="3400"/>
              <a:buNone/>
            </a:pPr>
            <a:r>
              <a:t/>
            </a:r>
            <a:endParaRPr sz="3400"/>
          </a:p>
          <a:p>
            <a:pPr indent="0" lvl="0" marL="0" rtl="0" algn="l">
              <a:lnSpc>
                <a:spcPct val="90000"/>
              </a:lnSpc>
              <a:spcBef>
                <a:spcPts val="1800"/>
              </a:spcBef>
              <a:spcAft>
                <a:spcPts val="0"/>
              </a:spcAft>
              <a:buClr>
                <a:srgbClr val="385623"/>
              </a:buClr>
              <a:buSzPts val="2800"/>
              <a:buNone/>
            </a:pPr>
            <a:r>
              <a:t/>
            </a:r>
            <a:endParaRPr/>
          </a:p>
        </p:txBody>
      </p:sp>
      <p:pic>
        <p:nvPicPr>
          <p:cNvPr descr="2209477748.jpg" id="237" name="Google Shape;237;p16"/>
          <p:cNvPicPr preferRelativeResize="0"/>
          <p:nvPr/>
        </p:nvPicPr>
        <p:blipFill rotWithShape="1">
          <a:blip r:embed="rId3">
            <a:alphaModFix/>
          </a:blip>
          <a:srcRect b="0" l="0" r="0" t="0"/>
          <a:stretch/>
        </p:blipFill>
        <p:spPr>
          <a:xfrm>
            <a:off x="9088188" y="1596788"/>
            <a:ext cx="2506012" cy="40493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type="title"/>
          </p:nvPr>
        </p:nvSpPr>
        <p:spPr>
          <a:xfrm>
            <a:off x="1638300" y="365125"/>
            <a:ext cx="98298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How Does the Scouting America Support Leave No Trace</a:t>
            </a:r>
            <a:r>
              <a:rPr b="1" lang="en-US"/>
              <a:t>?</a:t>
            </a:r>
            <a:endParaRPr/>
          </a:p>
        </p:txBody>
      </p:sp>
      <p:sp>
        <p:nvSpPr>
          <p:cNvPr id="243" name="Google Shape;243;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1993 – Leave No Trace introduced at National Jamboree</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1998 – Venturing Ranger Award includes Leave No Trace</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2005 – BSA becomes provider of ME Course</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2007 – BSA forms the LNT Task Force</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2007 – Council Outdoor Ethics Advocate position created</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2008 – Leave No Trace Awareness Award</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2010 – Leave No Trace incorporated into Boy Scout advancement</a:t>
            </a:r>
            <a:endParaRPr/>
          </a:p>
          <a:p>
            <a:pPr indent="-801688" lvl="0" marL="801688" rtl="0" algn="l">
              <a:lnSpc>
                <a:spcPct val="100000"/>
              </a:lnSpc>
              <a:spcBef>
                <a:spcPts val="600"/>
              </a:spcBef>
              <a:spcAft>
                <a:spcPts val="0"/>
              </a:spcAft>
              <a:buClr>
                <a:srgbClr val="385623"/>
              </a:buClr>
              <a:buSzPts val="2000"/>
              <a:buNone/>
            </a:pPr>
            <a:r>
              <a:t/>
            </a:r>
            <a:endParaRPr sz="2000">
              <a:latin typeface="Helvetica Neue"/>
              <a:ea typeface="Helvetica Neue"/>
              <a:cs typeface="Helvetica Neue"/>
              <a:sym typeface="Helvetica Neue"/>
            </a:endParaRPr>
          </a:p>
          <a:p>
            <a:pPr indent="-101600" lvl="0" marL="228600" rtl="0" algn="l">
              <a:lnSpc>
                <a:spcPct val="110000"/>
              </a:lnSpc>
              <a:spcBef>
                <a:spcPts val="1400"/>
              </a:spcBef>
              <a:spcAft>
                <a:spcPts val="0"/>
              </a:spcAft>
              <a:buClr>
                <a:srgbClr val="385623"/>
              </a:buClr>
              <a:buSzPts val="2000"/>
              <a:buNone/>
            </a:pPr>
            <a:r>
              <a:t/>
            </a:r>
            <a:endParaRPr sz="2000">
              <a:latin typeface="Helvetica Neue"/>
              <a:ea typeface="Helvetica Neue"/>
              <a:cs typeface="Helvetica Neue"/>
              <a:sym typeface="Helvetica Neue"/>
            </a:endParaRPr>
          </a:p>
          <a:p>
            <a:pPr indent="-101600" lvl="0" marL="228600" rtl="0" algn="l">
              <a:lnSpc>
                <a:spcPct val="110000"/>
              </a:lnSpc>
              <a:spcBef>
                <a:spcPts val="1600"/>
              </a:spcBef>
              <a:spcAft>
                <a:spcPts val="0"/>
              </a:spcAft>
              <a:buClr>
                <a:srgbClr val="385623"/>
              </a:buClr>
              <a:buSzPts val="2000"/>
              <a:buNone/>
            </a:pPr>
            <a:r>
              <a:t/>
            </a:r>
            <a:endParaRPr sz="2000">
              <a:latin typeface="Helvetica Neue"/>
              <a:ea typeface="Helvetica Neue"/>
              <a:cs typeface="Helvetica Neue"/>
              <a:sym typeface="Helvetica Neue"/>
            </a:endParaRPr>
          </a:p>
          <a:p>
            <a:pPr indent="0" lvl="0" marL="0" rtl="0" algn="l">
              <a:lnSpc>
                <a:spcPct val="90000"/>
              </a:lnSpc>
              <a:spcBef>
                <a:spcPts val="1800"/>
              </a:spcBef>
              <a:spcAft>
                <a:spcPts val="0"/>
              </a:spcAft>
              <a:buClr>
                <a:srgbClr val="385623"/>
              </a:buClr>
              <a:buSzPts val="2000"/>
              <a:buNone/>
            </a:pPr>
            <a:r>
              <a:t/>
            </a:r>
            <a:endParaRPr sz="2000">
              <a:latin typeface="Helvetica Neue"/>
              <a:ea typeface="Helvetica Neue"/>
              <a:cs typeface="Helvetica Neue"/>
              <a:sym typeface="Helvetica Neue"/>
            </a:endParaRPr>
          </a:p>
        </p:txBody>
      </p:sp>
      <p:sp>
        <p:nvSpPr>
          <p:cNvPr id="244" name="Google Shape;244;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2012 – Outdoor Ethics Subcommittee</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2013 – Outdoor Ethics Awareness and Action Awards</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2015 – Outdoor Ethics added to Cub Scout Advancement</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2016 – Outdoor Ethics Guide Position of Responsibility added for Troops and Crews</a:t>
            </a:r>
            <a:endParaRPr/>
          </a:p>
          <a:p>
            <a:pPr indent="-801688" lvl="0" marL="801688" rtl="0" algn="l">
              <a:lnSpc>
                <a:spcPct val="100000"/>
              </a:lnSpc>
              <a:spcBef>
                <a:spcPts val="0"/>
              </a:spcBef>
              <a:spcAft>
                <a:spcPts val="0"/>
              </a:spcAft>
              <a:buClr>
                <a:srgbClr val="385623"/>
              </a:buClr>
              <a:buSzPts val="2000"/>
              <a:buNone/>
            </a:pPr>
            <a:r>
              <a:rPr lang="en-US" sz="2000">
                <a:latin typeface="Helvetica Neue"/>
                <a:ea typeface="Helvetica Neue"/>
                <a:cs typeface="Helvetica Neue"/>
                <a:sym typeface="Helvetica Neue"/>
              </a:rPr>
              <a:t>2022 – Outdoor Ethics and Conservation Subcommittee</a:t>
            </a:r>
            <a:endParaRPr/>
          </a:p>
          <a:p>
            <a:pPr indent="0" lvl="0" marL="0" rtl="0" algn="l">
              <a:lnSpc>
                <a:spcPct val="90000"/>
              </a:lnSpc>
              <a:spcBef>
                <a:spcPts val="1000"/>
              </a:spcBef>
              <a:spcAft>
                <a:spcPts val="0"/>
              </a:spcAft>
              <a:buClr>
                <a:srgbClr val="385623"/>
              </a:buClr>
              <a:buSzPts val="2000"/>
              <a:buNone/>
            </a:pPr>
            <a:r>
              <a:t/>
            </a:r>
            <a:endParaRPr sz="20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nvSpPr>
        <p:spPr>
          <a:xfrm>
            <a:off x="533400" y="3997325"/>
            <a:ext cx="11125200" cy="1408113"/>
          </a:xfrm>
          <a:prstGeom prst="rect">
            <a:avLst/>
          </a:prstGeom>
          <a:noFill/>
          <a:ln>
            <a:noFill/>
          </a:ln>
        </p:spPr>
        <p:txBody>
          <a:bodyPr anchorCtr="0" anchor="b" bIns="45700" lIns="45700" spcFirstLastPara="1" rIns="45700" wrap="square" tIns="45700">
            <a:normAutofit/>
          </a:bodyPr>
          <a:lstStyle/>
          <a:p>
            <a:pPr indent="0" lvl="0" marL="0" marR="0" rtl="0" algn="ctr">
              <a:lnSpc>
                <a:spcPct val="90000"/>
              </a:lnSpc>
              <a:spcBef>
                <a:spcPts val="0"/>
              </a:spcBef>
              <a:spcAft>
                <a:spcPts val="0"/>
              </a:spcAft>
              <a:buClr>
                <a:srgbClr val="000000"/>
              </a:buClr>
              <a:buSzPts val="4554"/>
              <a:buFont typeface="Arial"/>
              <a:buNone/>
            </a:pPr>
            <a:r>
              <a:rPr b="1" i="0" lang="en-US" sz="4554" u="none" cap="none" strike="noStrike">
                <a:solidFill>
                  <a:srgbClr val="20381C"/>
                </a:solidFill>
                <a:latin typeface="Helvetica Neue"/>
                <a:ea typeface="Helvetica Neue"/>
                <a:cs typeface="Helvetica Neue"/>
                <a:sym typeface="Helvetica Neue"/>
              </a:rPr>
              <a:t>Scouting America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554"/>
              <a:buFont typeface="Arial"/>
              <a:buNone/>
            </a:pPr>
            <a:r>
              <a:rPr b="1" i="0" lang="en-US" sz="4554" u="none" cap="none" strike="noStrike">
                <a:solidFill>
                  <a:srgbClr val="20381C"/>
                </a:solidFill>
                <a:latin typeface="Helvetica Neue"/>
                <a:ea typeface="Helvetica Neue"/>
                <a:cs typeface="Helvetica Neue"/>
                <a:sym typeface="Helvetica Neue"/>
              </a:rPr>
              <a:t>Leave No Trace Instructor Course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ph idx="1" type="body"/>
          </p:nvPr>
        </p:nvSpPr>
        <p:spPr>
          <a:xfrm>
            <a:off x="887896" y="2057401"/>
            <a:ext cx="10416208" cy="40687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385623"/>
              </a:buClr>
              <a:buSzPct val="100000"/>
              <a:buNone/>
            </a:pPr>
            <a:r>
              <a:rPr lang="en-US"/>
              <a:t>Prepared by:</a:t>
            </a:r>
            <a:endParaRPr/>
          </a:p>
          <a:p>
            <a:pPr indent="0" lvl="0" marL="0" rtl="0" algn="ctr">
              <a:lnSpc>
                <a:spcPct val="90000"/>
              </a:lnSpc>
              <a:spcBef>
                <a:spcPts val="1000"/>
              </a:spcBef>
              <a:spcAft>
                <a:spcPts val="0"/>
              </a:spcAft>
              <a:buClr>
                <a:srgbClr val="385623"/>
              </a:buClr>
              <a:buSzPct val="100000"/>
              <a:buNone/>
            </a:pPr>
            <a:r>
              <a:rPr lang="en-US"/>
              <a:t>Joshua Lamothe</a:t>
            </a:r>
            <a:endParaRPr/>
          </a:p>
          <a:p>
            <a:pPr indent="0" lvl="0" marL="0" rtl="0" algn="ctr">
              <a:lnSpc>
                <a:spcPct val="90000"/>
              </a:lnSpc>
              <a:spcBef>
                <a:spcPts val="1000"/>
              </a:spcBef>
              <a:spcAft>
                <a:spcPts val="0"/>
              </a:spcAft>
              <a:buClr>
                <a:srgbClr val="385623"/>
              </a:buClr>
              <a:buSzPct val="100000"/>
              <a:buNone/>
            </a:pPr>
            <a:r>
              <a:rPr lang="en-US"/>
              <a:t>Revised: April 2025</a:t>
            </a:r>
            <a:endParaRPr/>
          </a:p>
          <a:p>
            <a:pPr indent="0" lvl="0" marL="0" rtl="0" algn="ctr">
              <a:lnSpc>
                <a:spcPct val="90000"/>
              </a:lnSpc>
              <a:spcBef>
                <a:spcPts val="1000"/>
              </a:spcBef>
              <a:spcAft>
                <a:spcPts val="0"/>
              </a:spcAft>
              <a:buClr>
                <a:srgbClr val="385623"/>
              </a:buClr>
              <a:buSzPct val="100000"/>
              <a:buNone/>
            </a:pPr>
            <a:r>
              <a:t/>
            </a:r>
            <a:endParaRPr sz="2000"/>
          </a:p>
          <a:p>
            <a:pPr indent="0" lvl="0" marL="0" rtl="0" algn="ctr">
              <a:lnSpc>
                <a:spcPct val="90000"/>
              </a:lnSpc>
              <a:spcBef>
                <a:spcPts val="1000"/>
              </a:spcBef>
              <a:spcAft>
                <a:spcPts val="0"/>
              </a:spcAft>
              <a:buClr>
                <a:srgbClr val="385623"/>
              </a:buClr>
              <a:buSzPct val="100000"/>
              <a:buNone/>
            </a:pPr>
            <a:r>
              <a:t/>
            </a:r>
            <a:endParaRPr sz="2000"/>
          </a:p>
          <a:p>
            <a:pPr indent="0" lvl="0" marL="0" rtl="0" algn="ctr">
              <a:lnSpc>
                <a:spcPct val="90000"/>
              </a:lnSpc>
              <a:spcBef>
                <a:spcPts val="1000"/>
              </a:spcBef>
              <a:spcAft>
                <a:spcPts val="0"/>
              </a:spcAft>
              <a:buClr>
                <a:srgbClr val="385623"/>
              </a:buClr>
              <a:buSzPct val="100000"/>
              <a:buNone/>
            </a:pPr>
            <a:r>
              <a:t/>
            </a:r>
            <a:endParaRPr sz="2000"/>
          </a:p>
          <a:p>
            <a:pPr indent="0" lvl="0" marL="0" rtl="0" algn="ctr">
              <a:lnSpc>
                <a:spcPct val="90000"/>
              </a:lnSpc>
              <a:spcBef>
                <a:spcPts val="1000"/>
              </a:spcBef>
              <a:spcAft>
                <a:spcPts val="0"/>
              </a:spcAft>
              <a:buClr>
                <a:srgbClr val="385623"/>
              </a:buClr>
              <a:buSzPct val="100000"/>
              <a:buNone/>
            </a:pPr>
            <a:r>
              <a:t/>
            </a:r>
            <a:endParaRPr sz="2000"/>
          </a:p>
          <a:p>
            <a:pPr indent="0" lvl="0" marL="0" rtl="0" algn="l">
              <a:lnSpc>
                <a:spcPct val="90000"/>
              </a:lnSpc>
              <a:spcBef>
                <a:spcPts val="1000"/>
              </a:spcBef>
              <a:spcAft>
                <a:spcPts val="0"/>
              </a:spcAft>
              <a:buClr>
                <a:srgbClr val="385623"/>
              </a:buClr>
              <a:buSzPct val="100000"/>
              <a:buNone/>
            </a:pPr>
            <a:r>
              <a:rPr lang="en-US" sz="2000"/>
              <a:t>Sources:</a:t>
            </a:r>
            <a:endParaRPr/>
          </a:p>
          <a:p>
            <a:pPr indent="0" lvl="0" marL="0" rtl="0" algn="l">
              <a:lnSpc>
                <a:spcPct val="90000"/>
              </a:lnSpc>
              <a:spcBef>
                <a:spcPts val="1000"/>
              </a:spcBef>
              <a:spcAft>
                <a:spcPts val="0"/>
              </a:spcAft>
              <a:buClr>
                <a:srgbClr val="385623"/>
              </a:buClr>
              <a:buSzPct val="100000"/>
              <a:buNone/>
            </a:pPr>
            <a:r>
              <a:rPr lang="en-US" sz="2000"/>
              <a:t>www.lnt.org</a:t>
            </a:r>
            <a:endParaRPr/>
          </a:p>
          <a:p>
            <a:pPr indent="0" lvl="0" marL="0" rtl="0" algn="l">
              <a:lnSpc>
                <a:spcPct val="90000"/>
              </a:lnSpc>
              <a:spcBef>
                <a:spcPts val="1000"/>
              </a:spcBef>
              <a:spcAft>
                <a:spcPts val="0"/>
              </a:spcAft>
              <a:buClr>
                <a:srgbClr val="385623"/>
              </a:buClr>
              <a:buSzPct val="100000"/>
              <a:buNone/>
            </a:pPr>
            <a:r>
              <a:rPr lang="en-US" sz="2000"/>
              <a:t>US Census</a:t>
            </a:r>
            <a:endParaRPr/>
          </a:p>
          <a:p>
            <a:pPr indent="0" lvl="0" marL="0" rtl="0" algn="l">
              <a:lnSpc>
                <a:spcPct val="90000"/>
              </a:lnSpc>
              <a:spcBef>
                <a:spcPts val="1000"/>
              </a:spcBef>
              <a:spcAft>
                <a:spcPts val="0"/>
              </a:spcAft>
              <a:buClr>
                <a:srgbClr val="385623"/>
              </a:buClr>
              <a:buSzPct val="100000"/>
              <a:buNone/>
            </a:pPr>
            <a:r>
              <a:rPr lang="en-US" sz="2000"/>
              <a:t>Federal Agency usage data (see notes)</a:t>
            </a:r>
            <a:endParaRPr/>
          </a:p>
          <a:p>
            <a:pPr indent="0" lvl="0" marL="0" rtl="0" algn="l">
              <a:lnSpc>
                <a:spcPct val="90000"/>
              </a:lnSpc>
              <a:spcBef>
                <a:spcPts val="1000"/>
              </a:spcBef>
              <a:spcAft>
                <a:spcPts val="0"/>
              </a:spcAft>
              <a:buClr>
                <a:srgbClr val="385623"/>
              </a:buClr>
              <a:buSzPct val="100000"/>
              <a:buNone/>
            </a:pPr>
            <a:r>
              <a:t/>
            </a:r>
            <a:endParaRPr/>
          </a:p>
          <a:p>
            <a:pPr indent="0" lvl="0" marL="0" rtl="0" algn="l">
              <a:lnSpc>
                <a:spcPct val="90000"/>
              </a:lnSpc>
              <a:spcBef>
                <a:spcPts val="1000"/>
              </a:spcBef>
              <a:spcAft>
                <a:spcPts val="0"/>
              </a:spcAft>
              <a:buClr>
                <a:srgbClr val="385623"/>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ctrTitle"/>
          </p:nvPr>
        </p:nvSpPr>
        <p:spPr>
          <a:xfrm>
            <a:off x="1524000" y="3752850"/>
            <a:ext cx="9144000" cy="16192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20381C"/>
              </a:buClr>
              <a:buSzPts val="4554"/>
              <a:buFont typeface="Helvetica Neue"/>
              <a:buNone/>
            </a:pPr>
            <a:r>
              <a:rPr b="1" lang="en-US" sz="4554">
                <a:solidFill>
                  <a:srgbClr val="20381C"/>
                </a:solidFill>
                <a:latin typeface="Helvetica Neue"/>
                <a:ea typeface="Helvetica Neue"/>
                <a:cs typeface="Helvetica Neue"/>
                <a:sym typeface="Helvetica Neue"/>
              </a:rPr>
              <a:t>Mission and History </a:t>
            </a:r>
            <a:br>
              <a:rPr b="1" lang="en-US" sz="4554">
                <a:solidFill>
                  <a:srgbClr val="20381C"/>
                </a:solidFill>
                <a:latin typeface="Helvetica Neue"/>
                <a:ea typeface="Helvetica Neue"/>
                <a:cs typeface="Helvetica Neue"/>
                <a:sym typeface="Helvetica Neue"/>
              </a:rPr>
            </a:br>
            <a:r>
              <a:rPr b="1" lang="en-US" sz="4554">
                <a:solidFill>
                  <a:srgbClr val="20381C"/>
                </a:solidFill>
                <a:latin typeface="Helvetica Neue"/>
                <a:ea typeface="Helvetica Neue"/>
                <a:cs typeface="Helvetica Neue"/>
                <a:sym typeface="Helvetica Neue"/>
              </a:rPr>
              <a:t>of Leave No Trace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1638300" y="457200"/>
            <a:ext cx="9715500" cy="12334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Objectives</a:t>
            </a:r>
            <a:endParaRPr/>
          </a:p>
        </p:txBody>
      </p:sp>
      <p:sp>
        <p:nvSpPr>
          <p:cNvPr id="114" name="Google Shape;114;p3"/>
          <p:cNvSpPr txBox="1"/>
          <p:nvPr>
            <p:ph idx="1" type="body"/>
          </p:nvPr>
        </p:nvSpPr>
        <p:spPr>
          <a:xfrm>
            <a:off x="838200" y="1825625"/>
            <a:ext cx="10515600" cy="387281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85623"/>
              </a:buClr>
              <a:buSzPts val="2400"/>
              <a:buNone/>
            </a:pPr>
            <a:r>
              <a:rPr b="1" lang="en-US" sz="2400">
                <a:latin typeface="Helvetica Neue"/>
                <a:ea typeface="Helvetica Neue"/>
                <a:cs typeface="Helvetica Neue"/>
                <a:sym typeface="Helvetica Neue"/>
              </a:rPr>
              <a:t>Goals</a:t>
            </a:r>
            <a:r>
              <a:rPr lang="en-US" sz="2400">
                <a:latin typeface="Helvetica Neue"/>
                <a:ea typeface="Helvetica Neue"/>
                <a:cs typeface="Helvetica Neue"/>
                <a:sym typeface="Helvetica Neue"/>
              </a:rPr>
              <a:t>: As a result of this session, each participant should be able to:</a:t>
            </a:r>
            <a:endParaRPr/>
          </a:p>
          <a:p>
            <a:pPr indent="-228600" lvl="0" marL="228600" rtl="0" algn="l">
              <a:lnSpc>
                <a:spcPct val="9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Discuss why the federal land management agencies became interested in emphasizing education as an alternative to regulation.</a:t>
            </a:r>
            <a:endParaRPr/>
          </a:p>
          <a:p>
            <a:pPr indent="-228600" lvl="0" marL="228600" rtl="0" algn="l">
              <a:lnSpc>
                <a:spcPct val="9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Discuss how the U.S. Forest Service initiated the Leave No Trace program and the role played by the National Outdoor Leadership School.</a:t>
            </a:r>
            <a:endParaRPr/>
          </a:p>
          <a:p>
            <a:pPr indent="-228600" lvl="0" marL="228600" rtl="0" algn="l">
              <a:lnSpc>
                <a:spcPct val="9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Explain how the Leave No Trace, Inc. was started and its current role and mission.</a:t>
            </a:r>
            <a:endParaRPr/>
          </a:p>
          <a:p>
            <a:pPr indent="-228600" lvl="0" marL="228600" rtl="0" algn="l">
              <a:lnSpc>
                <a:spcPct val="9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Discuss the role that Scouting America and other non-agency organizations play in the implementation of the Leave No Trace education program.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IMG0038" id="120" name="Google Shape;120;p4"/>
          <p:cNvPicPr preferRelativeResize="0"/>
          <p:nvPr/>
        </p:nvPicPr>
        <p:blipFill rotWithShape="1">
          <a:blip r:embed="rId3">
            <a:alphaModFix/>
          </a:blip>
          <a:srcRect b="0" l="0" r="0" t="0"/>
          <a:stretch/>
        </p:blipFill>
        <p:spPr>
          <a:xfrm>
            <a:off x="8242852" y="1624366"/>
            <a:ext cx="3300689" cy="3938718"/>
          </a:xfrm>
          <a:prstGeom prst="rect">
            <a:avLst/>
          </a:prstGeom>
          <a:noFill/>
          <a:ln>
            <a:noFill/>
          </a:ln>
        </p:spPr>
      </p:pic>
      <p:sp>
        <p:nvSpPr>
          <p:cNvPr id="121" name="Google Shape;121;p4"/>
          <p:cNvSpPr txBox="1"/>
          <p:nvPr/>
        </p:nvSpPr>
        <p:spPr>
          <a:xfrm>
            <a:off x="9043441" y="4945569"/>
            <a:ext cx="2461999" cy="538609"/>
          </a:xfrm>
          <a:prstGeom prst="rect">
            <a:avLst/>
          </a:prstGeom>
          <a:noFill/>
          <a:ln>
            <a:noFill/>
          </a:ln>
        </p:spPr>
        <p:txBody>
          <a:bodyPr anchorCtr="0" anchor="t" bIns="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060"/>
                </a:solidFill>
                <a:latin typeface="Arial"/>
                <a:ea typeface="Arial"/>
                <a:cs typeface="Arial"/>
                <a:sym typeface="Arial"/>
              </a:rPr>
              <a:t>Increasing visitation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060"/>
                </a:solidFill>
                <a:latin typeface="Arial"/>
                <a:ea typeface="Arial"/>
                <a:cs typeface="Arial"/>
                <a:sym typeface="Arial"/>
              </a:rPr>
              <a:t>= Increasing impacts?</a:t>
            </a:r>
            <a:endParaRPr b="0" i="0" sz="1400" u="none" cap="none" strike="noStrike">
              <a:solidFill>
                <a:srgbClr val="000000"/>
              </a:solidFill>
              <a:latin typeface="Arial"/>
              <a:ea typeface="Arial"/>
              <a:cs typeface="Arial"/>
              <a:sym typeface="Arial"/>
            </a:endParaRPr>
          </a:p>
        </p:txBody>
      </p:sp>
      <p:sp>
        <p:nvSpPr>
          <p:cNvPr id="122" name="Google Shape;122;p4"/>
          <p:cNvSpPr/>
          <p:nvPr/>
        </p:nvSpPr>
        <p:spPr>
          <a:xfrm>
            <a:off x="8256104" y="2798386"/>
            <a:ext cx="2901674" cy="2794031"/>
          </a:xfrm>
          <a:custGeom>
            <a:rect b="b" l="l" r="r" t="t"/>
            <a:pathLst>
              <a:path extrusionOk="0" h="2411" w="2505">
                <a:moveTo>
                  <a:pt x="0" y="2411"/>
                </a:moveTo>
                <a:lnTo>
                  <a:pt x="234" y="2003"/>
                </a:lnTo>
                <a:lnTo>
                  <a:pt x="528" y="1937"/>
                </a:lnTo>
                <a:lnTo>
                  <a:pt x="750" y="1631"/>
                </a:lnTo>
                <a:lnTo>
                  <a:pt x="1050" y="1547"/>
                </a:lnTo>
                <a:lnTo>
                  <a:pt x="1253" y="1256"/>
                </a:lnTo>
                <a:lnTo>
                  <a:pt x="1489" y="1076"/>
                </a:lnTo>
                <a:lnTo>
                  <a:pt x="1849" y="844"/>
                </a:lnTo>
                <a:lnTo>
                  <a:pt x="1989" y="528"/>
                </a:lnTo>
                <a:lnTo>
                  <a:pt x="2229" y="384"/>
                </a:lnTo>
                <a:lnTo>
                  <a:pt x="2505" y="0"/>
                </a:lnTo>
              </a:path>
            </a:pathLst>
          </a:custGeom>
          <a:noFill/>
          <a:ln cap="flat" cmpd="sng" w="50800">
            <a:solidFill>
              <a:srgbClr val="002060"/>
            </a:solidFill>
            <a:prstDash val="solid"/>
            <a:round/>
            <a:headEnd len="sm" w="sm" type="none"/>
            <a:tailEnd len="med" w="med" type="stealth"/>
          </a:ln>
        </p:spPr>
        <p:txBody>
          <a:bodyPr anchorCtr="0" anchor="t" bIns="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4"/>
          <p:cNvSpPr txBox="1"/>
          <p:nvPr>
            <p:ph type="title"/>
          </p:nvPr>
        </p:nvSpPr>
        <p:spPr>
          <a:xfrm>
            <a:off x="1638300" y="457200"/>
            <a:ext cx="9715500" cy="12334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Loving Our Public Lands to Death</a:t>
            </a:r>
            <a:endParaRPr/>
          </a:p>
        </p:txBody>
      </p:sp>
      <p:graphicFrame>
        <p:nvGraphicFramePr>
          <p:cNvPr id="124" name="Google Shape;124;p4"/>
          <p:cNvGraphicFramePr/>
          <p:nvPr/>
        </p:nvGraphicFramePr>
        <p:xfrm>
          <a:off x="952500" y="1368425"/>
          <a:ext cx="6448500" cy="4731000"/>
        </p:xfrm>
        <a:graphic>
          <a:graphicData uri="http://schemas.openxmlformats.org/drawingml/2006/chart">
            <c:chart r:id="rId4"/>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Conception and Early Development </a:t>
            </a:r>
            <a:endParaRPr/>
          </a:p>
        </p:txBody>
      </p:sp>
      <p:sp>
        <p:nvSpPr>
          <p:cNvPr id="131" name="Google Shape;131;p5"/>
          <p:cNvSpPr txBox="1"/>
          <p:nvPr>
            <p:ph idx="1" type="body"/>
          </p:nvPr>
        </p:nvSpPr>
        <p:spPr>
          <a:xfrm>
            <a:off x="838200" y="1825625"/>
            <a:ext cx="7046843" cy="388606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1960’s – Low-impact educational efforts originated in backcountry and federally-designated Wilderness areas</a:t>
            </a:r>
            <a:endParaRPr/>
          </a:p>
          <a:p>
            <a:pPr indent="-228600" lvl="0" marL="228600" rtl="0" algn="l">
              <a:lnSpc>
                <a:spcPct val="90000"/>
              </a:lnSpc>
              <a:spcBef>
                <a:spcPts val="2000"/>
              </a:spcBef>
              <a:spcAft>
                <a:spcPts val="0"/>
              </a:spcAft>
              <a:buClr>
                <a:srgbClr val="385623"/>
              </a:buClr>
              <a:buSzPts val="2400"/>
              <a:buChar char="•"/>
            </a:pPr>
            <a:r>
              <a:rPr lang="en-US" sz="2400">
                <a:latin typeface="Helvetica Neue"/>
                <a:ea typeface="Helvetica Neue"/>
                <a:cs typeface="Helvetica Neue"/>
                <a:sym typeface="Helvetica Neue"/>
              </a:rPr>
              <a:t>1970’s - Federal agencies began developing educational brochures with slogan-based programs:</a:t>
            </a:r>
            <a:endParaRPr/>
          </a:p>
          <a:p>
            <a:pPr indent="-228600" lvl="1" marL="685800" rtl="0" algn="l">
              <a:lnSpc>
                <a:spcPct val="50000"/>
              </a:lnSpc>
              <a:spcBef>
                <a:spcPts val="1600"/>
              </a:spcBef>
              <a:spcAft>
                <a:spcPts val="0"/>
              </a:spcAft>
              <a:buClr>
                <a:srgbClr val="385623"/>
              </a:buClr>
              <a:buSzPts val="2400"/>
              <a:buChar char="•"/>
            </a:pPr>
            <a:r>
              <a:rPr lang="en-US">
                <a:latin typeface="Helvetica Neue"/>
                <a:ea typeface="Helvetica Neue"/>
                <a:cs typeface="Helvetica Neue"/>
                <a:sym typeface="Helvetica Neue"/>
              </a:rPr>
              <a:t>Wilderness Manners</a:t>
            </a:r>
            <a:endParaRPr/>
          </a:p>
          <a:p>
            <a:pPr indent="-228600" lvl="1" marL="685800" rtl="0" algn="l">
              <a:lnSpc>
                <a:spcPct val="50000"/>
              </a:lnSpc>
              <a:spcBef>
                <a:spcPts val="1800"/>
              </a:spcBef>
              <a:spcAft>
                <a:spcPts val="0"/>
              </a:spcAft>
              <a:buClr>
                <a:srgbClr val="385623"/>
              </a:buClr>
              <a:buSzPts val="2400"/>
              <a:buChar char="•"/>
            </a:pPr>
            <a:r>
              <a:rPr lang="en-US">
                <a:latin typeface="Helvetica Neue"/>
                <a:ea typeface="Helvetica Neue"/>
                <a:cs typeface="Helvetica Neue"/>
                <a:sym typeface="Helvetica Neue"/>
              </a:rPr>
              <a:t>Wilderness Ethics</a:t>
            </a:r>
            <a:endParaRPr/>
          </a:p>
          <a:p>
            <a:pPr indent="-228600" lvl="1" marL="685800" rtl="0" algn="l">
              <a:lnSpc>
                <a:spcPct val="50000"/>
              </a:lnSpc>
              <a:spcBef>
                <a:spcPts val="1800"/>
              </a:spcBef>
              <a:spcAft>
                <a:spcPts val="0"/>
              </a:spcAft>
              <a:buClr>
                <a:srgbClr val="385623"/>
              </a:buClr>
              <a:buSzPts val="2400"/>
              <a:buChar char="•"/>
            </a:pPr>
            <a:r>
              <a:rPr lang="en-US">
                <a:latin typeface="Helvetica Neue"/>
                <a:ea typeface="Helvetica Neue"/>
                <a:cs typeface="Helvetica Neue"/>
                <a:sym typeface="Helvetica Neue"/>
              </a:rPr>
              <a:t>Minimum-Impact Camping</a:t>
            </a:r>
            <a:endParaRPr/>
          </a:p>
          <a:p>
            <a:pPr indent="-228600" lvl="1" marL="685800" rtl="0" algn="l">
              <a:lnSpc>
                <a:spcPct val="50000"/>
              </a:lnSpc>
              <a:spcBef>
                <a:spcPts val="1800"/>
              </a:spcBef>
              <a:spcAft>
                <a:spcPts val="0"/>
              </a:spcAft>
              <a:buClr>
                <a:srgbClr val="385623"/>
              </a:buClr>
              <a:buSzPts val="2400"/>
              <a:buChar char="•"/>
            </a:pPr>
            <a:r>
              <a:rPr lang="en-US">
                <a:latin typeface="Helvetica Neue"/>
                <a:ea typeface="Helvetica Neue"/>
                <a:cs typeface="Helvetica Neue"/>
                <a:sym typeface="Helvetica Neue"/>
              </a:rPr>
              <a:t>No-Trace Camping</a:t>
            </a:r>
            <a:endParaRPr/>
          </a:p>
          <a:p>
            <a:pPr indent="-76200" lvl="0" marL="228600" rtl="0" algn="l">
              <a:lnSpc>
                <a:spcPct val="90000"/>
              </a:lnSpc>
              <a:spcBef>
                <a:spcPts val="2200"/>
              </a:spcBef>
              <a:spcAft>
                <a:spcPts val="0"/>
              </a:spcAft>
              <a:buClr>
                <a:srgbClr val="385623"/>
              </a:buClr>
              <a:buSzPts val="2400"/>
              <a:buNone/>
            </a:pPr>
            <a:r>
              <a:t/>
            </a:r>
            <a:endParaRPr sz="2400">
              <a:latin typeface="Helvetica Neue"/>
              <a:ea typeface="Helvetica Neue"/>
              <a:cs typeface="Helvetica Neue"/>
              <a:sym typeface="Helvetica Neue"/>
            </a:endParaRPr>
          </a:p>
        </p:txBody>
      </p:sp>
      <p:pic>
        <p:nvPicPr>
          <p:cNvPr descr="IMG0072" id="132" name="Google Shape;132;p5"/>
          <p:cNvPicPr preferRelativeResize="0"/>
          <p:nvPr/>
        </p:nvPicPr>
        <p:blipFill rotWithShape="1">
          <a:blip r:embed="rId3">
            <a:alphaModFix/>
          </a:blip>
          <a:srcRect b="0" l="0" r="0" t="0"/>
          <a:stretch/>
        </p:blipFill>
        <p:spPr>
          <a:xfrm>
            <a:off x="7969526" y="1832113"/>
            <a:ext cx="3389313" cy="449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Take Only Pictures… </a:t>
            </a:r>
            <a:br>
              <a:rPr b="1" lang="en-US">
                <a:latin typeface="Helvetica Neue"/>
                <a:ea typeface="Helvetica Neue"/>
                <a:cs typeface="Helvetica Neue"/>
                <a:sym typeface="Helvetica Neue"/>
              </a:rPr>
            </a:br>
            <a:r>
              <a:rPr b="1" lang="en-US">
                <a:latin typeface="Helvetica Neue"/>
                <a:ea typeface="Helvetica Neue"/>
                <a:cs typeface="Helvetica Neue"/>
                <a:sym typeface="Helvetica Neue"/>
              </a:rPr>
              <a:t>Leave Only Footprints</a:t>
            </a:r>
            <a:endParaRPr/>
          </a:p>
        </p:txBody>
      </p:sp>
      <p:pic>
        <p:nvPicPr>
          <p:cNvPr descr="IMG0088" id="138" name="Google Shape;138;p6"/>
          <p:cNvPicPr preferRelativeResize="0"/>
          <p:nvPr/>
        </p:nvPicPr>
        <p:blipFill rotWithShape="1">
          <a:blip r:embed="rId3">
            <a:alphaModFix/>
          </a:blip>
          <a:srcRect b="0" l="0" r="0" t="0"/>
          <a:stretch/>
        </p:blipFill>
        <p:spPr>
          <a:xfrm>
            <a:off x="6955393" y="1601720"/>
            <a:ext cx="3599616" cy="4086630"/>
          </a:xfrm>
          <a:prstGeom prst="rect">
            <a:avLst/>
          </a:prstGeom>
          <a:noFill/>
          <a:ln>
            <a:noFill/>
          </a:ln>
        </p:spPr>
      </p:pic>
      <p:pic>
        <p:nvPicPr>
          <p:cNvPr descr="Grand Tetons NP, 8-06, 065.jpg" id="139" name="Google Shape;139;p6"/>
          <p:cNvPicPr preferRelativeResize="0"/>
          <p:nvPr/>
        </p:nvPicPr>
        <p:blipFill rotWithShape="1">
          <a:blip r:embed="rId4">
            <a:alphaModFix/>
          </a:blip>
          <a:srcRect b="0" l="0" r="0" t="0"/>
          <a:stretch/>
        </p:blipFill>
        <p:spPr>
          <a:xfrm>
            <a:off x="1658591" y="1601236"/>
            <a:ext cx="3073694" cy="40839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Conception and Early Development </a:t>
            </a:r>
            <a:endParaRPr/>
          </a:p>
        </p:txBody>
      </p:sp>
      <p:sp>
        <p:nvSpPr>
          <p:cNvPr id="145" name="Google Shape;145;p7"/>
          <p:cNvSpPr txBox="1"/>
          <p:nvPr>
            <p:ph idx="1" type="body"/>
          </p:nvPr>
        </p:nvSpPr>
        <p:spPr>
          <a:xfrm>
            <a:off x="838200" y="1825625"/>
            <a:ext cx="7660341" cy="3886062"/>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rgbClr val="385623"/>
              </a:buClr>
              <a:buSzPts val="2600"/>
              <a:buChar char="•"/>
            </a:pPr>
            <a:r>
              <a:rPr lang="en-US" sz="2600">
                <a:latin typeface="Helvetica Neue"/>
                <a:ea typeface="Helvetica Neue"/>
                <a:cs typeface="Helvetica Neue"/>
                <a:sym typeface="Helvetica Neue"/>
              </a:rPr>
              <a:t>Early 1980’s – The No Trace program developed by U.S. Forest Service wilderness managers:</a:t>
            </a:r>
            <a:endParaRPr/>
          </a:p>
          <a:p>
            <a:pPr indent="-228600" lvl="2" marL="685800" rtl="0" algn="l">
              <a:lnSpc>
                <a:spcPct val="110000"/>
              </a:lnSpc>
              <a:spcBef>
                <a:spcPts val="600"/>
              </a:spcBef>
              <a:spcAft>
                <a:spcPts val="0"/>
              </a:spcAft>
              <a:buClr>
                <a:srgbClr val="385623"/>
              </a:buClr>
              <a:buSzPts val="2000"/>
              <a:buChar char="•"/>
            </a:pPr>
            <a:r>
              <a:rPr lang="en-US">
                <a:latin typeface="Helvetica Neue"/>
                <a:ea typeface="Helvetica Neue"/>
                <a:cs typeface="Helvetica Neue"/>
                <a:sym typeface="Helvetica Neue"/>
              </a:rPr>
              <a:t>Low-impact hiking and camping practices</a:t>
            </a:r>
            <a:endParaRPr/>
          </a:p>
          <a:p>
            <a:pPr indent="-228600" lvl="2" marL="685800" rtl="0" algn="l">
              <a:lnSpc>
                <a:spcPct val="110000"/>
              </a:lnSpc>
              <a:spcBef>
                <a:spcPts val="0"/>
              </a:spcBef>
              <a:spcAft>
                <a:spcPts val="0"/>
              </a:spcAft>
              <a:buClr>
                <a:srgbClr val="385623"/>
              </a:buClr>
              <a:buSzPts val="2000"/>
              <a:buChar char="•"/>
            </a:pPr>
            <a:r>
              <a:rPr lang="en-US">
                <a:latin typeface="Helvetica Neue"/>
                <a:ea typeface="Helvetica Neue"/>
                <a:cs typeface="Helvetica Neue"/>
                <a:sym typeface="Helvetica Neue"/>
              </a:rPr>
              <a:t>Humanistic approach for wilderness ethics </a:t>
            </a:r>
            <a:endParaRPr/>
          </a:p>
          <a:p>
            <a:pPr indent="-228600" lvl="0" marL="228600" rtl="0" algn="l">
              <a:lnSpc>
                <a:spcPct val="110000"/>
              </a:lnSpc>
              <a:spcBef>
                <a:spcPts val="600"/>
              </a:spcBef>
              <a:spcAft>
                <a:spcPts val="0"/>
              </a:spcAft>
              <a:buClr>
                <a:srgbClr val="385623"/>
              </a:buClr>
              <a:buSzPts val="2800"/>
              <a:buChar char="•"/>
            </a:pPr>
            <a:r>
              <a:rPr lang="en-US">
                <a:latin typeface="Helvetica Neue"/>
                <a:ea typeface="Helvetica Neue"/>
                <a:cs typeface="Helvetica Neue"/>
                <a:sym typeface="Helvetica Neue"/>
              </a:rPr>
              <a:t>Late 1980’s - Program success led to cooperation with the Bureau of Land Management and National Park Service</a:t>
            </a:r>
            <a:endParaRPr/>
          </a:p>
          <a:p>
            <a:pPr indent="0" lvl="0" marL="228600" rtl="0" algn="l">
              <a:lnSpc>
                <a:spcPct val="90000"/>
              </a:lnSpc>
              <a:spcBef>
                <a:spcPts val="1200"/>
              </a:spcBef>
              <a:spcAft>
                <a:spcPts val="0"/>
              </a:spcAft>
              <a:buClr>
                <a:srgbClr val="385623"/>
              </a:buClr>
              <a:buSzPts val="2800"/>
              <a:buNone/>
            </a:pPr>
            <a:r>
              <a:t/>
            </a:r>
            <a:endParaRPr/>
          </a:p>
        </p:txBody>
      </p:sp>
      <p:pic>
        <p:nvPicPr>
          <p:cNvPr descr="IMG0070" id="146" name="Google Shape;146;p7"/>
          <p:cNvPicPr preferRelativeResize="0"/>
          <p:nvPr/>
        </p:nvPicPr>
        <p:blipFill rotWithShape="1">
          <a:blip r:embed="rId3">
            <a:alphaModFix/>
          </a:blip>
          <a:srcRect b="0" l="0" r="0" t="3098"/>
          <a:stretch/>
        </p:blipFill>
        <p:spPr>
          <a:xfrm>
            <a:off x="8613913" y="1615523"/>
            <a:ext cx="2973801" cy="40306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0" l="0" r="0" t="0"/>
          <a:stretch/>
        </p:blipFill>
        <p:spPr>
          <a:xfrm>
            <a:off x="8039100" y="1485899"/>
            <a:ext cx="3314700" cy="4250043"/>
          </a:xfrm>
          <a:prstGeom prst="rect">
            <a:avLst/>
          </a:prstGeom>
          <a:noFill/>
          <a:ln>
            <a:noFill/>
          </a:ln>
          <a:effectLst>
            <a:outerShdw blurRad="50800" rotWithShape="0" algn="tr" dir="8100000" dist="38100">
              <a:srgbClr val="000000">
                <a:alpha val="40000"/>
              </a:srgbClr>
            </a:outerShdw>
          </a:effectLst>
        </p:spPr>
      </p:pic>
      <p:sp>
        <p:nvSpPr>
          <p:cNvPr id="152" name="Google Shape;152;p8"/>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Regulation or Education?</a:t>
            </a:r>
            <a:endParaRPr/>
          </a:p>
        </p:txBody>
      </p:sp>
      <p:sp>
        <p:nvSpPr>
          <p:cNvPr id="153" name="Google Shape;153;p8"/>
          <p:cNvSpPr txBox="1"/>
          <p:nvPr>
            <p:ph idx="1" type="body"/>
          </p:nvPr>
        </p:nvSpPr>
        <p:spPr>
          <a:xfrm>
            <a:off x="838200" y="1825625"/>
            <a:ext cx="7444409" cy="388606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Regulations antagonize the public …            	…education wins their support.</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Most impacts are not due to malicious acts.</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Education improves knowledge of consequences and promotes low-impact practices.</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Enforcement of regulations is difficult.</a:t>
            </a:r>
            <a:endParaRPr/>
          </a:p>
          <a:p>
            <a:pPr indent="0" lvl="0" marL="0" rtl="0" algn="l">
              <a:lnSpc>
                <a:spcPct val="100000"/>
              </a:lnSpc>
              <a:spcBef>
                <a:spcPts val="1200"/>
              </a:spcBef>
              <a:spcAft>
                <a:spcPts val="0"/>
              </a:spcAft>
              <a:buClr>
                <a:srgbClr val="385623"/>
              </a:buClr>
              <a:buSzPts val="2000"/>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latin typeface="Helvetica Neue"/>
                <a:ea typeface="Helvetica Neue"/>
                <a:cs typeface="Helvetica Neue"/>
                <a:sym typeface="Helvetica Neue"/>
              </a:rPr>
              <a:t>Creation of the “Leave No Trace” Program</a:t>
            </a:r>
            <a:endParaRPr/>
          </a:p>
        </p:txBody>
      </p:sp>
      <p:sp>
        <p:nvSpPr>
          <p:cNvPr id="159" name="Google Shape;159;p9"/>
          <p:cNvSpPr txBox="1"/>
          <p:nvPr>
            <p:ph idx="1" type="body"/>
          </p:nvPr>
        </p:nvSpPr>
        <p:spPr>
          <a:xfrm>
            <a:off x="838200" y="1825624"/>
            <a:ext cx="7753350" cy="404177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385623"/>
              </a:buClr>
              <a:buSzPts val="2400"/>
              <a:buChar char="•"/>
            </a:pPr>
            <a:r>
              <a:rPr lang="en-US" sz="2400">
                <a:latin typeface="Helvetica Neue"/>
                <a:ea typeface="Helvetica Neue"/>
                <a:cs typeface="Helvetica Neue"/>
                <a:sym typeface="Helvetica Neue"/>
              </a:rPr>
              <a:t>1990 - Leave No Trace was selected as the name for an expanded national program. U.S. Forest Service (USFS) formed a partnership with the National Outdoor Leadership School (NOLS) to develop educational materials and courses.</a:t>
            </a:r>
            <a:endParaRPr/>
          </a:p>
          <a:p>
            <a:pPr indent="-228600" lvl="0" marL="228600" rtl="0" algn="l">
              <a:lnSpc>
                <a:spcPct val="100000"/>
              </a:lnSpc>
              <a:spcBef>
                <a:spcPts val="1200"/>
              </a:spcBef>
              <a:spcAft>
                <a:spcPts val="0"/>
              </a:spcAft>
              <a:buClr>
                <a:srgbClr val="385623"/>
              </a:buClr>
              <a:buSzPts val="2400"/>
              <a:buChar char="•"/>
            </a:pPr>
            <a:r>
              <a:rPr lang="en-US" sz="2400">
                <a:latin typeface="Helvetica Neue"/>
                <a:ea typeface="Helvetica Neue"/>
                <a:cs typeface="Helvetica Neue"/>
                <a:sym typeface="Helvetica Neue"/>
              </a:rPr>
              <a:t>1991 - NOLS taught the first Master Educator course in the Wind River Range, WY.</a:t>
            </a:r>
            <a:endParaRPr/>
          </a:p>
          <a:p>
            <a:pPr indent="0" lvl="0" marL="0" rtl="0" algn="l">
              <a:lnSpc>
                <a:spcPct val="90000"/>
              </a:lnSpc>
              <a:spcBef>
                <a:spcPts val="1200"/>
              </a:spcBef>
              <a:spcAft>
                <a:spcPts val="0"/>
              </a:spcAft>
              <a:buClr>
                <a:srgbClr val="385623"/>
              </a:buClr>
              <a:buSzPts val="2400"/>
              <a:buNone/>
            </a:pPr>
            <a:r>
              <a:t/>
            </a:r>
            <a:endParaRPr sz="2400"/>
          </a:p>
        </p:txBody>
      </p:sp>
      <p:pic>
        <p:nvPicPr>
          <p:cNvPr descr="IMG0025" id="160" name="Google Shape;160;p9"/>
          <p:cNvPicPr preferRelativeResize="0"/>
          <p:nvPr/>
        </p:nvPicPr>
        <p:blipFill rotWithShape="1">
          <a:blip r:embed="rId3">
            <a:alphaModFix/>
          </a:blip>
          <a:srcRect b="0" l="0" r="0" t="0"/>
          <a:stretch/>
        </p:blipFill>
        <p:spPr>
          <a:xfrm>
            <a:off x="8640416" y="1604963"/>
            <a:ext cx="2943225" cy="39784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2019-05-03T02:29:49Z</dcterms:created>
  <dc:creator>Josh Lamothe</dc:creator>
</cp:coreProperties>
</file>